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1.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2" r:id="rId1"/>
    <p:sldMasterId id="2147483684" r:id="rId2"/>
    <p:sldMasterId id="2147483696" r:id="rId3"/>
  </p:sldMasterIdLst>
  <p:notesMasterIdLst>
    <p:notesMasterId r:id="rId52"/>
  </p:notesMasterIdLst>
  <p:handoutMasterIdLst>
    <p:handoutMasterId r:id="rId53"/>
  </p:handoutMasterIdLst>
  <p:sldIdLst>
    <p:sldId id="585" r:id="rId4"/>
    <p:sldId id="586" r:id="rId5"/>
    <p:sldId id="587" r:id="rId6"/>
    <p:sldId id="588" r:id="rId7"/>
    <p:sldId id="589" r:id="rId8"/>
    <p:sldId id="590" r:id="rId9"/>
    <p:sldId id="591" r:id="rId10"/>
    <p:sldId id="592" r:id="rId11"/>
    <p:sldId id="593" r:id="rId12"/>
    <p:sldId id="594" r:id="rId13"/>
    <p:sldId id="595" r:id="rId14"/>
    <p:sldId id="596" r:id="rId15"/>
    <p:sldId id="597" r:id="rId16"/>
    <p:sldId id="598" r:id="rId17"/>
    <p:sldId id="599" r:id="rId18"/>
    <p:sldId id="600" r:id="rId19"/>
    <p:sldId id="601" r:id="rId20"/>
    <p:sldId id="602" r:id="rId21"/>
    <p:sldId id="603" r:id="rId22"/>
    <p:sldId id="604" r:id="rId23"/>
    <p:sldId id="605" r:id="rId24"/>
    <p:sldId id="606" r:id="rId25"/>
    <p:sldId id="607" r:id="rId26"/>
    <p:sldId id="608" r:id="rId27"/>
    <p:sldId id="584" r:id="rId28"/>
    <p:sldId id="538" r:id="rId29"/>
    <p:sldId id="523" r:id="rId30"/>
    <p:sldId id="487" r:id="rId31"/>
    <p:sldId id="570" r:id="rId32"/>
    <p:sldId id="541" r:id="rId33"/>
    <p:sldId id="525" r:id="rId34"/>
    <p:sldId id="571" r:id="rId35"/>
    <p:sldId id="481" r:id="rId36"/>
    <p:sldId id="482" r:id="rId37"/>
    <p:sldId id="543" r:id="rId38"/>
    <p:sldId id="503" r:id="rId39"/>
    <p:sldId id="575" r:id="rId40"/>
    <p:sldId id="528" r:id="rId41"/>
    <p:sldId id="500" r:id="rId42"/>
    <p:sldId id="549" r:id="rId43"/>
    <p:sldId id="511" r:id="rId44"/>
    <p:sldId id="512" r:id="rId45"/>
    <p:sldId id="495" r:id="rId46"/>
    <p:sldId id="496" r:id="rId47"/>
    <p:sldId id="577" r:id="rId48"/>
    <p:sldId id="551" r:id="rId49"/>
    <p:sldId id="552" r:id="rId50"/>
    <p:sldId id="578" r:id="rId51"/>
  </p:sldIdLst>
  <p:sldSz cx="12192000" cy="6858000"/>
  <p:notesSz cx="7010400" cy="9296400"/>
  <p:defaultTextStyle>
    <a:defPPr>
      <a:defRPr lang="en-US"/>
    </a:defPPr>
    <a:lvl1pPr marL="0" algn="l" defTabSz="457110" rtl="0" eaLnBrk="1" latinLnBrk="0" hangingPunct="1">
      <a:defRPr sz="1800" kern="1200">
        <a:solidFill>
          <a:schemeClr val="tx1"/>
        </a:solidFill>
        <a:latin typeface="+mn-lt"/>
        <a:ea typeface="+mn-ea"/>
        <a:cs typeface="+mn-cs"/>
      </a:defRPr>
    </a:lvl1pPr>
    <a:lvl2pPr marL="457110" algn="l" defTabSz="457110" rtl="0" eaLnBrk="1" latinLnBrk="0" hangingPunct="1">
      <a:defRPr sz="1800" kern="1200">
        <a:solidFill>
          <a:schemeClr val="tx1"/>
        </a:solidFill>
        <a:latin typeface="+mn-lt"/>
        <a:ea typeface="+mn-ea"/>
        <a:cs typeface="+mn-cs"/>
      </a:defRPr>
    </a:lvl2pPr>
    <a:lvl3pPr marL="914216" algn="l" defTabSz="457110" rtl="0" eaLnBrk="1" latinLnBrk="0" hangingPunct="1">
      <a:defRPr sz="1800" kern="1200">
        <a:solidFill>
          <a:schemeClr val="tx1"/>
        </a:solidFill>
        <a:latin typeface="+mn-lt"/>
        <a:ea typeface="+mn-ea"/>
        <a:cs typeface="+mn-cs"/>
      </a:defRPr>
    </a:lvl3pPr>
    <a:lvl4pPr marL="1371325" algn="l" defTabSz="457110" rtl="0" eaLnBrk="1" latinLnBrk="0" hangingPunct="1">
      <a:defRPr sz="1800" kern="1200">
        <a:solidFill>
          <a:schemeClr val="tx1"/>
        </a:solidFill>
        <a:latin typeface="+mn-lt"/>
        <a:ea typeface="+mn-ea"/>
        <a:cs typeface="+mn-cs"/>
      </a:defRPr>
    </a:lvl4pPr>
    <a:lvl5pPr marL="1828435" algn="l" defTabSz="457110" rtl="0" eaLnBrk="1" latinLnBrk="0" hangingPunct="1">
      <a:defRPr sz="1800" kern="1200">
        <a:solidFill>
          <a:schemeClr val="tx1"/>
        </a:solidFill>
        <a:latin typeface="+mn-lt"/>
        <a:ea typeface="+mn-ea"/>
        <a:cs typeface="+mn-cs"/>
      </a:defRPr>
    </a:lvl5pPr>
    <a:lvl6pPr marL="2285543" algn="l" defTabSz="457110" rtl="0" eaLnBrk="1" latinLnBrk="0" hangingPunct="1">
      <a:defRPr sz="1800" kern="1200">
        <a:solidFill>
          <a:schemeClr val="tx1"/>
        </a:solidFill>
        <a:latin typeface="+mn-lt"/>
        <a:ea typeface="+mn-ea"/>
        <a:cs typeface="+mn-cs"/>
      </a:defRPr>
    </a:lvl6pPr>
    <a:lvl7pPr marL="2742652" algn="l" defTabSz="457110" rtl="0" eaLnBrk="1" latinLnBrk="0" hangingPunct="1">
      <a:defRPr sz="1800" kern="1200">
        <a:solidFill>
          <a:schemeClr val="tx1"/>
        </a:solidFill>
        <a:latin typeface="+mn-lt"/>
        <a:ea typeface="+mn-ea"/>
        <a:cs typeface="+mn-cs"/>
      </a:defRPr>
    </a:lvl7pPr>
    <a:lvl8pPr marL="3199759" algn="l" defTabSz="457110" rtl="0" eaLnBrk="1" latinLnBrk="0" hangingPunct="1">
      <a:defRPr sz="1800" kern="1200">
        <a:solidFill>
          <a:schemeClr val="tx1"/>
        </a:solidFill>
        <a:latin typeface="+mn-lt"/>
        <a:ea typeface="+mn-ea"/>
        <a:cs typeface="+mn-cs"/>
      </a:defRPr>
    </a:lvl8pPr>
    <a:lvl9pPr marL="3656869" algn="l" defTabSz="45711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04" userDrawn="1">
          <p15:clr>
            <a:srgbClr val="A4A3A4"/>
          </p15:clr>
        </p15:guide>
        <p15:guide id="2" pos="3849" userDrawn="1">
          <p15:clr>
            <a:srgbClr val="A4A3A4"/>
          </p15:clr>
        </p15:guide>
        <p15:guide id="3" orient="horz" pos="3927">
          <p15:clr>
            <a:srgbClr val="A4A3A4"/>
          </p15:clr>
        </p15:guide>
        <p15:guide id="4" pos="7679">
          <p15:clr>
            <a:srgbClr val="A4A3A4"/>
          </p15:clr>
        </p15:guide>
        <p15:guide id="5" orient="horz" pos="1160">
          <p15:clr>
            <a:srgbClr val="A4A3A4"/>
          </p15:clr>
        </p15:guide>
        <p15:guide id="6" pos="3832">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Frank Russell"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57A1"/>
    <a:srgbClr val="88BA24"/>
    <a:srgbClr val="379EC7"/>
    <a:srgbClr val="99CC32"/>
    <a:srgbClr val="DC1D06"/>
    <a:srgbClr val="CB2025"/>
    <a:srgbClr val="FFFFFF"/>
    <a:srgbClr val="000000"/>
    <a:srgbClr val="F18B13"/>
    <a:srgbClr val="89C52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72" autoAdjust="0"/>
    <p:restoredTop sz="46375" autoAdjust="0"/>
  </p:normalViewPr>
  <p:slideViewPr>
    <p:cSldViewPr snapToGrid="0" snapToObjects="1" showGuides="1">
      <p:cViewPr varScale="1">
        <p:scale>
          <a:sx n="50" d="100"/>
          <a:sy n="50" d="100"/>
        </p:scale>
        <p:origin x="2904" y="48"/>
      </p:cViewPr>
      <p:guideLst>
        <p:guide orient="horz" pos="1304"/>
        <p:guide pos="3849"/>
        <p:guide orient="horz" pos="3927"/>
        <p:guide pos="7679"/>
        <p:guide orient="horz" pos="1160"/>
        <p:guide pos="3832"/>
      </p:guideLst>
    </p:cSldViewPr>
  </p:slideViewPr>
  <p:notesTextViewPr>
    <p:cViewPr>
      <p:scale>
        <a:sx n="3" d="2"/>
        <a:sy n="3" d="2"/>
      </p:scale>
      <p:origin x="0" y="0"/>
    </p:cViewPr>
  </p:notesTextViewPr>
  <p:sorterViewPr>
    <p:cViewPr>
      <p:scale>
        <a:sx n="100" d="100"/>
        <a:sy n="100" d="100"/>
      </p:scale>
      <p:origin x="0" y="1045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7-07-08T08:54:47.149" idx="2">
    <p:pos x="10" y="10"/>
    <p:text>I have tried to make some text more readable. It may mess up some of your color scheme, but readablitiy is important. </p:text>
  </p:cm>
</p:cmLst>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731CB8-040F-5547-94C4-813D5B290FDA}" type="doc">
      <dgm:prSet loTypeId="urn:microsoft.com/office/officeart/2005/8/layout/radial4" loCatId="" qsTypeId="urn:microsoft.com/office/officeart/2005/8/quickstyle/simple5" qsCatId="simple" csTypeId="urn:microsoft.com/office/officeart/2005/8/colors/colorful1" csCatId="colorful" phldr="1"/>
      <dgm:spPr/>
      <dgm:t>
        <a:bodyPr/>
        <a:lstStyle/>
        <a:p>
          <a:endParaRPr lang="en-US"/>
        </a:p>
      </dgm:t>
    </dgm:pt>
    <dgm:pt modelId="{0B0C3A21-945B-9D4A-9C0C-831096A3EB69}">
      <dgm:prSet phldrT="[Text]" custT="1"/>
      <dgm:spPr/>
      <dgm:t>
        <a:bodyPr/>
        <a:lstStyle/>
        <a:p>
          <a:r>
            <a:rPr lang="en-US" sz="2000" b="1" i="0" dirty="0" smtClean="0"/>
            <a:t>Development</a:t>
          </a:r>
        </a:p>
        <a:p>
          <a:r>
            <a:rPr lang="en-US" sz="2000" b="1" i="0" dirty="0" smtClean="0"/>
            <a:t>Program</a:t>
          </a:r>
        </a:p>
      </dgm:t>
    </dgm:pt>
    <dgm:pt modelId="{7F0F02F0-ED22-1244-8515-D8F9797FC1AA}" type="parTrans" cxnId="{71929F89-DAD8-E64E-A5EF-2967D9D7FFF0}">
      <dgm:prSet/>
      <dgm:spPr/>
      <dgm:t>
        <a:bodyPr/>
        <a:lstStyle/>
        <a:p>
          <a:endParaRPr lang="en-US"/>
        </a:p>
      </dgm:t>
    </dgm:pt>
    <dgm:pt modelId="{F212849D-DF05-4045-82B6-7940C671B220}" type="sibTrans" cxnId="{71929F89-DAD8-E64E-A5EF-2967D9D7FFF0}">
      <dgm:prSet/>
      <dgm:spPr/>
      <dgm:t>
        <a:bodyPr/>
        <a:lstStyle/>
        <a:p>
          <a:endParaRPr lang="en-US"/>
        </a:p>
      </dgm:t>
    </dgm:pt>
    <dgm:pt modelId="{8A0B5D78-F730-E74A-B7D9-FB2CB9A5E6A4}">
      <dgm:prSet phldrT="[Text]"/>
      <dgm:spPr/>
      <dgm:t>
        <a:bodyPr/>
        <a:lstStyle/>
        <a:p>
          <a:r>
            <a:rPr lang="en-US" b="1" smtClean="0"/>
            <a:t>Classroom</a:t>
          </a:r>
          <a:endParaRPr lang="en-US" b="1" dirty="0"/>
        </a:p>
      </dgm:t>
    </dgm:pt>
    <dgm:pt modelId="{B1B61979-D9DA-EF48-9262-28E909073616}" type="parTrans" cxnId="{5F216569-029C-9E45-AB59-D599EB8ECB41}">
      <dgm:prSet/>
      <dgm:spPr/>
      <dgm:t>
        <a:bodyPr/>
        <a:lstStyle/>
        <a:p>
          <a:endParaRPr lang="en-US"/>
        </a:p>
      </dgm:t>
    </dgm:pt>
    <dgm:pt modelId="{BA582F00-DAA6-C647-ADDF-EB93AED91F96}" type="sibTrans" cxnId="{5F216569-029C-9E45-AB59-D599EB8ECB41}">
      <dgm:prSet/>
      <dgm:spPr/>
      <dgm:t>
        <a:bodyPr/>
        <a:lstStyle/>
        <a:p>
          <a:endParaRPr lang="en-US"/>
        </a:p>
      </dgm:t>
    </dgm:pt>
    <dgm:pt modelId="{D8808EA4-5CCA-7D42-9015-1B6BE151C587}">
      <dgm:prSet phldrT="[Text]"/>
      <dgm:spPr/>
      <dgm:t>
        <a:bodyPr/>
        <a:lstStyle/>
        <a:p>
          <a:r>
            <a:rPr lang="en-US" b="1" dirty="0" smtClean="0"/>
            <a:t>Self-paced</a:t>
          </a:r>
          <a:endParaRPr lang="en-US" b="1" dirty="0"/>
        </a:p>
      </dgm:t>
    </dgm:pt>
    <dgm:pt modelId="{DE18CA7A-A85B-D94D-93CC-67854946E3DF}" type="parTrans" cxnId="{6D9A2520-2CBD-1D4C-8185-11BC6912B593}">
      <dgm:prSet/>
      <dgm:spPr/>
      <dgm:t>
        <a:bodyPr/>
        <a:lstStyle/>
        <a:p>
          <a:endParaRPr lang="en-US"/>
        </a:p>
      </dgm:t>
    </dgm:pt>
    <dgm:pt modelId="{4F5AA4CE-583F-D642-8E06-A938A48E30F2}" type="sibTrans" cxnId="{6D9A2520-2CBD-1D4C-8185-11BC6912B593}">
      <dgm:prSet/>
      <dgm:spPr/>
      <dgm:t>
        <a:bodyPr/>
        <a:lstStyle/>
        <a:p>
          <a:endParaRPr lang="en-US"/>
        </a:p>
      </dgm:t>
    </dgm:pt>
    <dgm:pt modelId="{A51138DF-ED2E-6E41-8817-49A387CAAED4}">
      <dgm:prSet phldrT="[Text]"/>
      <dgm:spPr>
        <a:solidFill>
          <a:schemeClr val="tx1"/>
        </a:solidFill>
      </dgm:spPr>
      <dgm:t>
        <a:bodyPr/>
        <a:lstStyle/>
        <a:p>
          <a:r>
            <a:rPr lang="en-US" b="1" dirty="0" smtClean="0"/>
            <a:t>Performance Support</a:t>
          </a:r>
          <a:endParaRPr lang="en-US" b="1" dirty="0"/>
        </a:p>
      </dgm:t>
    </dgm:pt>
    <dgm:pt modelId="{2056311F-576E-4A48-AB68-4D6265295C03}" type="parTrans" cxnId="{65FD2F29-5902-BA48-BD01-8B262DB44EC7}">
      <dgm:prSet/>
      <dgm:spPr>
        <a:solidFill>
          <a:schemeClr val="tx1"/>
        </a:solidFill>
      </dgm:spPr>
      <dgm:t>
        <a:bodyPr/>
        <a:lstStyle/>
        <a:p>
          <a:endParaRPr lang="en-US"/>
        </a:p>
      </dgm:t>
    </dgm:pt>
    <dgm:pt modelId="{DF5A193C-4682-7149-8801-E0845CE6AB9D}" type="sibTrans" cxnId="{65FD2F29-5902-BA48-BD01-8B262DB44EC7}">
      <dgm:prSet/>
      <dgm:spPr/>
      <dgm:t>
        <a:bodyPr/>
        <a:lstStyle/>
        <a:p>
          <a:endParaRPr lang="en-US"/>
        </a:p>
      </dgm:t>
    </dgm:pt>
    <dgm:pt modelId="{67F768EA-9E73-E349-BC24-400C83908B8B}">
      <dgm:prSet phldrT="[Text]"/>
      <dgm:spPr/>
      <dgm:t>
        <a:bodyPr/>
        <a:lstStyle/>
        <a:p>
          <a:r>
            <a:rPr lang="en-US" b="1" smtClean="0"/>
            <a:t>Virtual</a:t>
          </a:r>
          <a:endParaRPr lang="en-US" b="1" dirty="0"/>
        </a:p>
      </dgm:t>
    </dgm:pt>
    <dgm:pt modelId="{DA621049-B3CF-0F4A-9C95-5CB2F682978C}" type="parTrans" cxnId="{0BE3D397-B947-3248-B17D-E256D31F45C5}">
      <dgm:prSet/>
      <dgm:spPr/>
      <dgm:t>
        <a:bodyPr/>
        <a:lstStyle/>
        <a:p>
          <a:endParaRPr lang="en-US"/>
        </a:p>
      </dgm:t>
    </dgm:pt>
    <dgm:pt modelId="{313C466D-6D12-B640-94FF-644911AAE263}" type="sibTrans" cxnId="{0BE3D397-B947-3248-B17D-E256D31F45C5}">
      <dgm:prSet/>
      <dgm:spPr/>
      <dgm:t>
        <a:bodyPr/>
        <a:lstStyle/>
        <a:p>
          <a:endParaRPr lang="en-US"/>
        </a:p>
      </dgm:t>
    </dgm:pt>
    <dgm:pt modelId="{3AA7228B-2EF0-6444-B531-FB869F8E8FF1}" type="pres">
      <dgm:prSet presAssocID="{68731CB8-040F-5547-94C4-813D5B290FDA}" presName="cycle" presStyleCnt="0">
        <dgm:presLayoutVars>
          <dgm:chMax val="1"/>
          <dgm:dir/>
          <dgm:animLvl val="ctr"/>
          <dgm:resizeHandles val="exact"/>
        </dgm:presLayoutVars>
      </dgm:prSet>
      <dgm:spPr/>
      <dgm:t>
        <a:bodyPr/>
        <a:lstStyle/>
        <a:p>
          <a:endParaRPr lang="en-US"/>
        </a:p>
      </dgm:t>
    </dgm:pt>
    <dgm:pt modelId="{B18769E1-6727-4243-B93E-3D6795384E72}" type="pres">
      <dgm:prSet presAssocID="{0B0C3A21-945B-9D4A-9C0C-831096A3EB69}" presName="centerShape" presStyleLbl="node0" presStyleIdx="0" presStyleCnt="1" custScaleX="134172" custScaleY="134130"/>
      <dgm:spPr/>
      <dgm:t>
        <a:bodyPr/>
        <a:lstStyle/>
        <a:p>
          <a:endParaRPr lang="en-US"/>
        </a:p>
      </dgm:t>
    </dgm:pt>
    <dgm:pt modelId="{81149471-444D-0046-AE31-C1C7A1A60516}" type="pres">
      <dgm:prSet presAssocID="{B1B61979-D9DA-EF48-9262-28E909073616}" presName="parTrans" presStyleLbl="bgSibTrans2D1" presStyleIdx="0" presStyleCnt="4"/>
      <dgm:spPr/>
      <dgm:t>
        <a:bodyPr/>
        <a:lstStyle/>
        <a:p>
          <a:endParaRPr lang="en-US"/>
        </a:p>
      </dgm:t>
    </dgm:pt>
    <dgm:pt modelId="{1B4DE30B-8EC1-E548-AEFD-24E515FDD79E}" type="pres">
      <dgm:prSet presAssocID="{8A0B5D78-F730-E74A-B7D9-FB2CB9A5E6A4}" presName="node" presStyleLbl="node1" presStyleIdx="0" presStyleCnt="4">
        <dgm:presLayoutVars>
          <dgm:bulletEnabled val="1"/>
        </dgm:presLayoutVars>
      </dgm:prSet>
      <dgm:spPr/>
      <dgm:t>
        <a:bodyPr/>
        <a:lstStyle/>
        <a:p>
          <a:endParaRPr lang="en-US"/>
        </a:p>
      </dgm:t>
    </dgm:pt>
    <dgm:pt modelId="{8113E563-D0D0-034C-8378-9E30BB54C317}" type="pres">
      <dgm:prSet presAssocID="{DA621049-B3CF-0F4A-9C95-5CB2F682978C}" presName="parTrans" presStyleLbl="bgSibTrans2D1" presStyleIdx="1" presStyleCnt="4"/>
      <dgm:spPr/>
      <dgm:t>
        <a:bodyPr/>
        <a:lstStyle/>
        <a:p>
          <a:endParaRPr lang="en-US"/>
        </a:p>
      </dgm:t>
    </dgm:pt>
    <dgm:pt modelId="{24E592D9-6C0C-BF49-8667-C931BE37A713}" type="pres">
      <dgm:prSet presAssocID="{67F768EA-9E73-E349-BC24-400C83908B8B}" presName="node" presStyleLbl="node1" presStyleIdx="1" presStyleCnt="4">
        <dgm:presLayoutVars>
          <dgm:bulletEnabled val="1"/>
        </dgm:presLayoutVars>
      </dgm:prSet>
      <dgm:spPr/>
      <dgm:t>
        <a:bodyPr/>
        <a:lstStyle/>
        <a:p>
          <a:endParaRPr lang="en-US"/>
        </a:p>
      </dgm:t>
    </dgm:pt>
    <dgm:pt modelId="{CB8C7554-91B0-324D-8EFE-87F09599BCAA}" type="pres">
      <dgm:prSet presAssocID="{DE18CA7A-A85B-D94D-93CC-67854946E3DF}" presName="parTrans" presStyleLbl="bgSibTrans2D1" presStyleIdx="2" presStyleCnt="4"/>
      <dgm:spPr/>
      <dgm:t>
        <a:bodyPr/>
        <a:lstStyle/>
        <a:p>
          <a:endParaRPr lang="en-US"/>
        </a:p>
      </dgm:t>
    </dgm:pt>
    <dgm:pt modelId="{34DADA02-6FE7-474C-8F3B-3E2AF844C97C}" type="pres">
      <dgm:prSet presAssocID="{D8808EA4-5CCA-7D42-9015-1B6BE151C587}" presName="node" presStyleLbl="node1" presStyleIdx="2" presStyleCnt="4">
        <dgm:presLayoutVars>
          <dgm:bulletEnabled val="1"/>
        </dgm:presLayoutVars>
      </dgm:prSet>
      <dgm:spPr/>
      <dgm:t>
        <a:bodyPr/>
        <a:lstStyle/>
        <a:p>
          <a:endParaRPr lang="en-US"/>
        </a:p>
      </dgm:t>
    </dgm:pt>
    <dgm:pt modelId="{0AC1E7BD-93F7-D14B-AC1F-1548CE527EBC}" type="pres">
      <dgm:prSet presAssocID="{2056311F-576E-4A48-AB68-4D6265295C03}" presName="parTrans" presStyleLbl="bgSibTrans2D1" presStyleIdx="3" presStyleCnt="4"/>
      <dgm:spPr/>
      <dgm:t>
        <a:bodyPr/>
        <a:lstStyle/>
        <a:p>
          <a:endParaRPr lang="en-US"/>
        </a:p>
      </dgm:t>
    </dgm:pt>
    <dgm:pt modelId="{E7E04861-715D-9341-ABF4-09602A209AB3}" type="pres">
      <dgm:prSet presAssocID="{A51138DF-ED2E-6E41-8817-49A387CAAED4}" presName="node" presStyleLbl="node1" presStyleIdx="3" presStyleCnt="4">
        <dgm:presLayoutVars>
          <dgm:bulletEnabled val="1"/>
        </dgm:presLayoutVars>
      </dgm:prSet>
      <dgm:spPr/>
      <dgm:t>
        <a:bodyPr/>
        <a:lstStyle/>
        <a:p>
          <a:endParaRPr lang="en-US"/>
        </a:p>
      </dgm:t>
    </dgm:pt>
  </dgm:ptLst>
  <dgm:cxnLst>
    <dgm:cxn modelId="{6D9A2520-2CBD-1D4C-8185-11BC6912B593}" srcId="{0B0C3A21-945B-9D4A-9C0C-831096A3EB69}" destId="{D8808EA4-5CCA-7D42-9015-1B6BE151C587}" srcOrd="2" destOrd="0" parTransId="{DE18CA7A-A85B-D94D-93CC-67854946E3DF}" sibTransId="{4F5AA4CE-583F-D642-8E06-A938A48E30F2}"/>
    <dgm:cxn modelId="{5F216569-029C-9E45-AB59-D599EB8ECB41}" srcId="{0B0C3A21-945B-9D4A-9C0C-831096A3EB69}" destId="{8A0B5D78-F730-E74A-B7D9-FB2CB9A5E6A4}" srcOrd="0" destOrd="0" parTransId="{B1B61979-D9DA-EF48-9262-28E909073616}" sibTransId="{BA582F00-DAA6-C647-ADDF-EB93AED91F96}"/>
    <dgm:cxn modelId="{7C0E8302-9CC2-2349-B67B-50EDC0B4FC97}" type="presOf" srcId="{DA621049-B3CF-0F4A-9C95-5CB2F682978C}" destId="{8113E563-D0D0-034C-8378-9E30BB54C317}" srcOrd="0" destOrd="0" presId="urn:microsoft.com/office/officeart/2005/8/layout/radial4"/>
    <dgm:cxn modelId="{63A45E78-9806-9E4C-B41A-7DCF0DE2C28E}" type="presOf" srcId="{68731CB8-040F-5547-94C4-813D5B290FDA}" destId="{3AA7228B-2EF0-6444-B531-FB869F8E8FF1}" srcOrd="0" destOrd="0" presId="urn:microsoft.com/office/officeart/2005/8/layout/radial4"/>
    <dgm:cxn modelId="{8B0EC3FE-0F32-074E-8432-6717D33FC966}" type="presOf" srcId="{DE18CA7A-A85B-D94D-93CC-67854946E3DF}" destId="{CB8C7554-91B0-324D-8EFE-87F09599BCAA}" srcOrd="0" destOrd="0" presId="urn:microsoft.com/office/officeart/2005/8/layout/radial4"/>
    <dgm:cxn modelId="{F55AB529-A537-684C-9C44-F2695F33ED60}" type="presOf" srcId="{B1B61979-D9DA-EF48-9262-28E909073616}" destId="{81149471-444D-0046-AE31-C1C7A1A60516}" srcOrd="0" destOrd="0" presId="urn:microsoft.com/office/officeart/2005/8/layout/radial4"/>
    <dgm:cxn modelId="{71929F89-DAD8-E64E-A5EF-2967D9D7FFF0}" srcId="{68731CB8-040F-5547-94C4-813D5B290FDA}" destId="{0B0C3A21-945B-9D4A-9C0C-831096A3EB69}" srcOrd="0" destOrd="0" parTransId="{7F0F02F0-ED22-1244-8515-D8F9797FC1AA}" sibTransId="{F212849D-DF05-4045-82B6-7940C671B220}"/>
    <dgm:cxn modelId="{85A8602B-A351-5043-9800-08B6BA3522E8}" type="presOf" srcId="{0B0C3A21-945B-9D4A-9C0C-831096A3EB69}" destId="{B18769E1-6727-4243-B93E-3D6795384E72}" srcOrd="0" destOrd="0" presId="urn:microsoft.com/office/officeart/2005/8/layout/radial4"/>
    <dgm:cxn modelId="{F16A4D83-43B1-6945-96C1-5DE5846AAE56}" type="presOf" srcId="{2056311F-576E-4A48-AB68-4D6265295C03}" destId="{0AC1E7BD-93F7-D14B-AC1F-1548CE527EBC}" srcOrd="0" destOrd="0" presId="urn:microsoft.com/office/officeart/2005/8/layout/radial4"/>
    <dgm:cxn modelId="{65FD2F29-5902-BA48-BD01-8B262DB44EC7}" srcId="{0B0C3A21-945B-9D4A-9C0C-831096A3EB69}" destId="{A51138DF-ED2E-6E41-8817-49A387CAAED4}" srcOrd="3" destOrd="0" parTransId="{2056311F-576E-4A48-AB68-4D6265295C03}" sibTransId="{DF5A193C-4682-7149-8801-E0845CE6AB9D}"/>
    <dgm:cxn modelId="{733BA4AF-0977-7E45-B903-588D64E60B3C}" type="presOf" srcId="{8A0B5D78-F730-E74A-B7D9-FB2CB9A5E6A4}" destId="{1B4DE30B-8EC1-E548-AEFD-24E515FDD79E}" srcOrd="0" destOrd="0" presId="urn:microsoft.com/office/officeart/2005/8/layout/radial4"/>
    <dgm:cxn modelId="{BF6319AE-FBDD-2D40-9011-CD214B407133}" type="presOf" srcId="{67F768EA-9E73-E349-BC24-400C83908B8B}" destId="{24E592D9-6C0C-BF49-8667-C931BE37A713}" srcOrd="0" destOrd="0" presId="urn:microsoft.com/office/officeart/2005/8/layout/radial4"/>
    <dgm:cxn modelId="{BA1A1372-7605-1345-B4FD-765755103149}" type="presOf" srcId="{A51138DF-ED2E-6E41-8817-49A387CAAED4}" destId="{E7E04861-715D-9341-ABF4-09602A209AB3}" srcOrd="0" destOrd="0" presId="urn:microsoft.com/office/officeart/2005/8/layout/radial4"/>
    <dgm:cxn modelId="{0BE3D397-B947-3248-B17D-E256D31F45C5}" srcId="{0B0C3A21-945B-9D4A-9C0C-831096A3EB69}" destId="{67F768EA-9E73-E349-BC24-400C83908B8B}" srcOrd="1" destOrd="0" parTransId="{DA621049-B3CF-0F4A-9C95-5CB2F682978C}" sibTransId="{313C466D-6D12-B640-94FF-644911AAE263}"/>
    <dgm:cxn modelId="{8572E06A-0745-3542-BE78-63EFB1A9151B}" type="presOf" srcId="{D8808EA4-5CCA-7D42-9015-1B6BE151C587}" destId="{34DADA02-6FE7-474C-8F3B-3E2AF844C97C}" srcOrd="0" destOrd="0" presId="urn:microsoft.com/office/officeart/2005/8/layout/radial4"/>
    <dgm:cxn modelId="{B5F735B4-6625-D840-AA79-8D3F229F51D6}" type="presParOf" srcId="{3AA7228B-2EF0-6444-B531-FB869F8E8FF1}" destId="{B18769E1-6727-4243-B93E-3D6795384E72}" srcOrd="0" destOrd="0" presId="urn:microsoft.com/office/officeart/2005/8/layout/radial4"/>
    <dgm:cxn modelId="{09FF486D-2D3B-3745-AF6D-C95C72A10D53}" type="presParOf" srcId="{3AA7228B-2EF0-6444-B531-FB869F8E8FF1}" destId="{81149471-444D-0046-AE31-C1C7A1A60516}" srcOrd="1" destOrd="0" presId="urn:microsoft.com/office/officeart/2005/8/layout/radial4"/>
    <dgm:cxn modelId="{8984DBFD-CF56-BD47-9BFE-F865AAE423D8}" type="presParOf" srcId="{3AA7228B-2EF0-6444-B531-FB869F8E8FF1}" destId="{1B4DE30B-8EC1-E548-AEFD-24E515FDD79E}" srcOrd="2" destOrd="0" presId="urn:microsoft.com/office/officeart/2005/8/layout/radial4"/>
    <dgm:cxn modelId="{093C0FB3-1B63-6E4B-B7FB-7F85010E820A}" type="presParOf" srcId="{3AA7228B-2EF0-6444-B531-FB869F8E8FF1}" destId="{8113E563-D0D0-034C-8378-9E30BB54C317}" srcOrd="3" destOrd="0" presId="urn:microsoft.com/office/officeart/2005/8/layout/radial4"/>
    <dgm:cxn modelId="{CD113AFE-5E22-844C-BFFF-FDE6EA9BDAF0}" type="presParOf" srcId="{3AA7228B-2EF0-6444-B531-FB869F8E8FF1}" destId="{24E592D9-6C0C-BF49-8667-C931BE37A713}" srcOrd="4" destOrd="0" presId="urn:microsoft.com/office/officeart/2005/8/layout/radial4"/>
    <dgm:cxn modelId="{F86E5645-8A62-0B49-BF72-8A10387D2EC0}" type="presParOf" srcId="{3AA7228B-2EF0-6444-B531-FB869F8E8FF1}" destId="{CB8C7554-91B0-324D-8EFE-87F09599BCAA}" srcOrd="5" destOrd="0" presId="urn:microsoft.com/office/officeart/2005/8/layout/radial4"/>
    <dgm:cxn modelId="{4A4EEE16-D811-AE44-AB41-FCAB0F52236E}" type="presParOf" srcId="{3AA7228B-2EF0-6444-B531-FB869F8E8FF1}" destId="{34DADA02-6FE7-474C-8F3B-3E2AF844C97C}" srcOrd="6" destOrd="0" presId="urn:microsoft.com/office/officeart/2005/8/layout/radial4"/>
    <dgm:cxn modelId="{F41E2B51-F026-2B49-9880-F965303688DC}" type="presParOf" srcId="{3AA7228B-2EF0-6444-B531-FB869F8E8FF1}" destId="{0AC1E7BD-93F7-D14B-AC1F-1548CE527EBC}" srcOrd="7" destOrd="0" presId="urn:microsoft.com/office/officeart/2005/8/layout/radial4"/>
    <dgm:cxn modelId="{2E8C9A1D-7D12-D047-ABCC-E6F363AD19AE}" type="presParOf" srcId="{3AA7228B-2EF0-6444-B531-FB869F8E8FF1}" destId="{E7E04861-715D-9341-ABF4-09602A209AB3}" srcOrd="8" destOrd="0" presId="urn:microsoft.com/office/officeart/2005/8/layout/radial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8769E1-6727-4243-B93E-3D6795384E72}">
      <dsp:nvSpPr>
        <dsp:cNvPr id="0" name=""/>
        <dsp:cNvSpPr/>
      </dsp:nvSpPr>
      <dsp:spPr>
        <a:xfrm>
          <a:off x="2146299" y="2023011"/>
          <a:ext cx="2438401" cy="2437638"/>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i="0" kern="1200" dirty="0" smtClean="0"/>
            <a:t>Development</a:t>
          </a:r>
        </a:p>
        <a:p>
          <a:pPr lvl="0" algn="ctr" defTabSz="889000">
            <a:lnSpc>
              <a:spcPct val="90000"/>
            </a:lnSpc>
            <a:spcBef>
              <a:spcPct val="0"/>
            </a:spcBef>
            <a:spcAft>
              <a:spcPct val="35000"/>
            </a:spcAft>
          </a:pPr>
          <a:r>
            <a:rPr lang="en-US" sz="2000" b="1" i="0" kern="1200" dirty="0" smtClean="0"/>
            <a:t>Program</a:t>
          </a:r>
        </a:p>
      </dsp:txBody>
      <dsp:txXfrm>
        <a:off x="2503395" y="2379995"/>
        <a:ext cx="1724209" cy="1723670"/>
      </dsp:txXfrm>
    </dsp:sp>
    <dsp:sp modelId="{81149471-444D-0046-AE31-C1C7A1A60516}">
      <dsp:nvSpPr>
        <dsp:cNvPr id="0" name=""/>
        <dsp:cNvSpPr/>
      </dsp:nvSpPr>
      <dsp:spPr>
        <a:xfrm rot="11700000">
          <a:off x="842321" y="2480243"/>
          <a:ext cx="1294813" cy="517950"/>
        </a:xfrm>
        <a:prstGeom prst="leftArrow">
          <a:avLst>
            <a:gd name="adj1" fmla="val 60000"/>
            <a:gd name="adj2" fmla="val 5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1B4DE30B-8EC1-E548-AEFD-24E515FDD79E}">
      <dsp:nvSpPr>
        <dsp:cNvPr id="0" name=""/>
        <dsp:cNvSpPr/>
      </dsp:nvSpPr>
      <dsp:spPr>
        <a:xfrm>
          <a:off x="1130" y="1881057"/>
          <a:ext cx="1726501" cy="1381201"/>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6195" tIns="36195" rIns="36195" bIns="36195" numCol="1" spcCol="1270" anchor="ctr" anchorCtr="0">
          <a:noAutofit/>
        </a:bodyPr>
        <a:lstStyle/>
        <a:p>
          <a:pPr lvl="0" algn="ctr" defTabSz="844550">
            <a:lnSpc>
              <a:spcPct val="90000"/>
            </a:lnSpc>
            <a:spcBef>
              <a:spcPct val="0"/>
            </a:spcBef>
            <a:spcAft>
              <a:spcPct val="35000"/>
            </a:spcAft>
          </a:pPr>
          <a:r>
            <a:rPr lang="en-US" sz="1900" b="1" kern="1200" smtClean="0"/>
            <a:t>Classroom</a:t>
          </a:r>
          <a:endParaRPr lang="en-US" sz="1900" b="1" kern="1200" dirty="0"/>
        </a:p>
      </dsp:txBody>
      <dsp:txXfrm>
        <a:off x="41584" y="1921511"/>
        <a:ext cx="1645593" cy="1300293"/>
      </dsp:txXfrm>
    </dsp:sp>
    <dsp:sp modelId="{8113E563-D0D0-034C-8378-9E30BB54C317}">
      <dsp:nvSpPr>
        <dsp:cNvPr id="0" name=""/>
        <dsp:cNvSpPr/>
      </dsp:nvSpPr>
      <dsp:spPr>
        <a:xfrm rot="14700000">
          <a:off x="1897314" y="1222981"/>
          <a:ext cx="1295085" cy="517950"/>
        </a:xfrm>
        <a:prstGeom prst="leftArrow">
          <a:avLst>
            <a:gd name="adj1" fmla="val 60000"/>
            <a:gd name="adj2" fmla="val 5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24E592D9-6C0C-BF49-8667-C931BE37A713}">
      <dsp:nvSpPr>
        <dsp:cNvPr id="0" name=""/>
        <dsp:cNvSpPr/>
      </dsp:nvSpPr>
      <dsp:spPr>
        <a:xfrm>
          <a:off x="1407943" y="204483"/>
          <a:ext cx="1726501" cy="1381201"/>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6195" tIns="36195" rIns="36195" bIns="36195" numCol="1" spcCol="1270" anchor="ctr" anchorCtr="0">
          <a:noAutofit/>
        </a:bodyPr>
        <a:lstStyle/>
        <a:p>
          <a:pPr lvl="0" algn="ctr" defTabSz="844550">
            <a:lnSpc>
              <a:spcPct val="90000"/>
            </a:lnSpc>
            <a:spcBef>
              <a:spcPct val="0"/>
            </a:spcBef>
            <a:spcAft>
              <a:spcPct val="35000"/>
            </a:spcAft>
          </a:pPr>
          <a:r>
            <a:rPr lang="en-US" sz="1900" b="1" kern="1200" smtClean="0"/>
            <a:t>Virtual</a:t>
          </a:r>
          <a:endParaRPr lang="en-US" sz="1900" b="1" kern="1200" dirty="0"/>
        </a:p>
      </dsp:txBody>
      <dsp:txXfrm>
        <a:off x="1448397" y="244937"/>
        <a:ext cx="1645593" cy="1300293"/>
      </dsp:txXfrm>
    </dsp:sp>
    <dsp:sp modelId="{CB8C7554-91B0-324D-8EFE-87F09599BCAA}">
      <dsp:nvSpPr>
        <dsp:cNvPr id="0" name=""/>
        <dsp:cNvSpPr/>
      </dsp:nvSpPr>
      <dsp:spPr>
        <a:xfrm rot="17700000">
          <a:off x="3538599" y="1222981"/>
          <a:ext cx="1295085" cy="517950"/>
        </a:xfrm>
        <a:prstGeom prst="leftArrow">
          <a:avLst>
            <a:gd name="adj1" fmla="val 60000"/>
            <a:gd name="adj2" fmla="val 5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34DADA02-6FE7-474C-8F3B-3E2AF844C97C}">
      <dsp:nvSpPr>
        <dsp:cNvPr id="0" name=""/>
        <dsp:cNvSpPr/>
      </dsp:nvSpPr>
      <dsp:spPr>
        <a:xfrm>
          <a:off x="3596555" y="204483"/>
          <a:ext cx="1726501" cy="1381201"/>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6195" tIns="36195" rIns="36195" bIns="36195" numCol="1" spcCol="1270" anchor="ctr" anchorCtr="0">
          <a:noAutofit/>
        </a:bodyPr>
        <a:lstStyle/>
        <a:p>
          <a:pPr lvl="0" algn="ctr" defTabSz="844550">
            <a:lnSpc>
              <a:spcPct val="90000"/>
            </a:lnSpc>
            <a:spcBef>
              <a:spcPct val="0"/>
            </a:spcBef>
            <a:spcAft>
              <a:spcPct val="35000"/>
            </a:spcAft>
          </a:pPr>
          <a:r>
            <a:rPr lang="en-US" sz="1900" b="1" kern="1200" dirty="0" smtClean="0"/>
            <a:t>Self-paced</a:t>
          </a:r>
          <a:endParaRPr lang="en-US" sz="1900" b="1" kern="1200" dirty="0"/>
        </a:p>
      </dsp:txBody>
      <dsp:txXfrm>
        <a:off x="3637009" y="244937"/>
        <a:ext cx="1645593" cy="1300293"/>
      </dsp:txXfrm>
    </dsp:sp>
    <dsp:sp modelId="{0AC1E7BD-93F7-D14B-AC1F-1548CE527EBC}">
      <dsp:nvSpPr>
        <dsp:cNvPr id="0" name=""/>
        <dsp:cNvSpPr/>
      </dsp:nvSpPr>
      <dsp:spPr>
        <a:xfrm rot="20700000">
          <a:off x="4593864" y="2480243"/>
          <a:ext cx="1294813" cy="517950"/>
        </a:xfrm>
        <a:prstGeom prst="leftArrow">
          <a:avLst>
            <a:gd name="adj1" fmla="val 60000"/>
            <a:gd name="adj2" fmla="val 50000"/>
          </a:avLst>
        </a:prstGeom>
        <a:solidFill>
          <a:schemeClr val="tx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E7E04861-715D-9341-ABF4-09602A209AB3}">
      <dsp:nvSpPr>
        <dsp:cNvPr id="0" name=""/>
        <dsp:cNvSpPr/>
      </dsp:nvSpPr>
      <dsp:spPr>
        <a:xfrm>
          <a:off x="5003367" y="1881057"/>
          <a:ext cx="1726501" cy="1381201"/>
        </a:xfrm>
        <a:prstGeom prst="roundRect">
          <a:avLst>
            <a:gd name="adj" fmla="val 10000"/>
          </a:avLst>
        </a:prstGeom>
        <a:solidFill>
          <a:schemeClr val="tx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6195" tIns="36195" rIns="36195" bIns="36195" numCol="1" spcCol="1270" anchor="ctr" anchorCtr="0">
          <a:noAutofit/>
        </a:bodyPr>
        <a:lstStyle/>
        <a:p>
          <a:pPr lvl="0" algn="ctr" defTabSz="844550">
            <a:lnSpc>
              <a:spcPct val="90000"/>
            </a:lnSpc>
            <a:spcBef>
              <a:spcPct val="0"/>
            </a:spcBef>
            <a:spcAft>
              <a:spcPct val="35000"/>
            </a:spcAft>
          </a:pPr>
          <a:r>
            <a:rPr lang="en-US" sz="1900" b="1" kern="1200" dirty="0" smtClean="0"/>
            <a:t>Performance Support</a:t>
          </a:r>
          <a:endParaRPr lang="en-US" sz="1900" b="1" kern="1200" dirty="0"/>
        </a:p>
      </dsp:txBody>
      <dsp:txXfrm>
        <a:off x="5043821" y="1921511"/>
        <a:ext cx="1645593" cy="1300293"/>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94BB2B6F-052E-8748-A12E-6ED3AEA46479}" type="datetimeFigureOut">
              <a:rPr lang="en-US" smtClean="0"/>
              <a:t>8/22/2017</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2D69B38E-C015-EE40-A129-DF8A3906BB35}" type="slidenum">
              <a:rPr lang="en-US" smtClean="0"/>
              <a:t>‹#›</a:t>
            </a:fld>
            <a:endParaRPr lang="en-US"/>
          </a:p>
        </p:txBody>
      </p:sp>
    </p:spTree>
    <p:extLst>
      <p:ext uri="{BB962C8B-B14F-4D97-AF65-F5344CB8AC3E}">
        <p14:creationId xmlns:p14="http://schemas.microsoft.com/office/powerpoint/2010/main" val="421700634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F3042EBF-8A34-2248-83D6-90BAD4359497}" type="datetimeFigureOut">
              <a:rPr lang="en-US" smtClean="0"/>
              <a:t>8/22/2017</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E1986B85-8C73-6543-9812-A619CCB4B7EB}" type="slidenum">
              <a:rPr lang="en-US" smtClean="0"/>
              <a:t>‹#›</a:t>
            </a:fld>
            <a:endParaRPr lang="en-US"/>
          </a:p>
        </p:txBody>
      </p:sp>
    </p:spTree>
    <p:extLst>
      <p:ext uri="{BB962C8B-B14F-4D97-AF65-F5344CB8AC3E}">
        <p14:creationId xmlns:p14="http://schemas.microsoft.com/office/powerpoint/2010/main" val="1389422212"/>
      </p:ext>
    </p:extLst>
  </p:cSld>
  <p:clrMap bg1="lt1" tx1="dk1" bg2="lt2" tx2="dk2" accent1="accent1" accent2="accent2" accent3="accent3" accent4="accent4" accent5="accent5" accent6="accent6" hlink="hlink" folHlink="folHlink"/>
  <p:hf hdr="0" ftr="0" dt="0"/>
  <p:notesStyle>
    <a:lvl1pPr marL="0" algn="l" defTabSz="457110" rtl="0" eaLnBrk="1" latinLnBrk="0" hangingPunct="1">
      <a:defRPr sz="1200" kern="1200">
        <a:solidFill>
          <a:schemeClr val="tx1"/>
        </a:solidFill>
        <a:latin typeface="+mn-lt"/>
        <a:ea typeface="+mn-ea"/>
        <a:cs typeface="+mn-cs"/>
      </a:defRPr>
    </a:lvl1pPr>
    <a:lvl2pPr marL="457110" algn="l" defTabSz="457110" rtl="0" eaLnBrk="1" latinLnBrk="0" hangingPunct="1">
      <a:defRPr sz="1200" kern="1200">
        <a:solidFill>
          <a:schemeClr val="tx1"/>
        </a:solidFill>
        <a:latin typeface="+mn-lt"/>
        <a:ea typeface="+mn-ea"/>
        <a:cs typeface="+mn-cs"/>
      </a:defRPr>
    </a:lvl2pPr>
    <a:lvl3pPr marL="914216" algn="l" defTabSz="457110" rtl="0" eaLnBrk="1" latinLnBrk="0" hangingPunct="1">
      <a:defRPr sz="1200" kern="1200">
        <a:solidFill>
          <a:schemeClr val="tx1"/>
        </a:solidFill>
        <a:latin typeface="+mn-lt"/>
        <a:ea typeface="+mn-ea"/>
        <a:cs typeface="+mn-cs"/>
      </a:defRPr>
    </a:lvl3pPr>
    <a:lvl4pPr marL="1371325" algn="l" defTabSz="457110" rtl="0" eaLnBrk="1" latinLnBrk="0" hangingPunct="1">
      <a:defRPr sz="1200" kern="1200">
        <a:solidFill>
          <a:schemeClr val="tx1"/>
        </a:solidFill>
        <a:latin typeface="+mn-lt"/>
        <a:ea typeface="+mn-ea"/>
        <a:cs typeface="+mn-cs"/>
      </a:defRPr>
    </a:lvl4pPr>
    <a:lvl5pPr marL="1828435" algn="l" defTabSz="457110" rtl="0" eaLnBrk="1" latinLnBrk="0" hangingPunct="1">
      <a:defRPr sz="1200" kern="1200">
        <a:solidFill>
          <a:schemeClr val="tx1"/>
        </a:solidFill>
        <a:latin typeface="+mn-lt"/>
        <a:ea typeface="+mn-ea"/>
        <a:cs typeface="+mn-cs"/>
      </a:defRPr>
    </a:lvl5pPr>
    <a:lvl6pPr marL="2285543" algn="l" defTabSz="457110" rtl="0" eaLnBrk="1" latinLnBrk="0" hangingPunct="1">
      <a:defRPr sz="1200" kern="1200">
        <a:solidFill>
          <a:schemeClr val="tx1"/>
        </a:solidFill>
        <a:latin typeface="+mn-lt"/>
        <a:ea typeface="+mn-ea"/>
        <a:cs typeface="+mn-cs"/>
      </a:defRPr>
    </a:lvl6pPr>
    <a:lvl7pPr marL="2742652" algn="l" defTabSz="457110" rtl="0" eaLnBrk="1" latinLnBrk="0" hangingPunct="1">
      <a:defRPr sz="1200" kern="1200">
        <a:solidFill>
          <a:schemeClr val="tx1"/>
        </a:solidFill>
        <a:latin typeface="+mn-lt"/>
        <a:ea typeface="+mn-ea"/>
        <a:cs typeface="+mn-cs"/>
      </a:defRPr>
    </a:lvl7pPr>
    <a:lvl8pPr marL="3199759" algn="l" defTabSz="457110" rtl="0" eaLnBrk="1" latinLnBrk="0" hangingPunct="1">
      <a:defRPr sz="1200" kern="1200">
        <a:solidFill>
          <a:schemeClr val="tx1"/>
        </a:solidFill>
        <a:latin typeface="+mn-lt"/>
        <a:ea typeface="+mn-ea"/>
        <a:cs typeface="+mn-cs"/>
      </a:defRPr>
    </a:lvl8pPr>
    <a:lvl9pPr marL="3656869" algn="l" defTabSz="45711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http://prositions.com</a:t>
            </a:r>
          </a:p>
          <a:p>
            <a:r>
              <a:rPr lang="en-US" dirty="0" smtClean="0"/>
              <a:t>http://prositions.com/about-us/</a:t>
            </a:r>
          </a:p>
          <a:p>
            <a:endParaRPr lang="en-US" dirty="0"/>
          </a:p>
        </p:txBody>
      </p:sp>
      <p:sp>
        <p:nvSpPr>
          <p:cNvPr id="4" name="Slide Number Placeholder 3"/>
          <p:cNvSpPr>
            <a:spLocks noGrp="1"/>
          </p:cNvSpPr>
          <p:nvPr>
            <p:ph type="sldNum" sz="quarter" idx="10"/>
          </p:nvPr>
        </p:nvSpPr>
        <p:spPr/>
        <p:txBody>
          <a:bodyPr/>
          <a:lstStyle/>
          <a:p>
            <a:fld id="{E1986B85-8C73-6543-9812-A619CCB4B7EB}"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587576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Born 1994/5 until the present.</a:t>
            </a:r>
          </a:p>
          <a:p>
            <a:endParaRPr lang="en-US" dirty="0" smtClean="0"/>
          </a:p>
          <a:p>
            <a:r>
              <a:rPr lang="en-US" dirty="0" smtClean="0"/>
              <a:t>New employees entering the organization have a high level of expectation</a:t>
            </a:r>
            <a:r>
              <a:rPr lang="en-US" baseline="0" dirty="0" smtClean="0"/>
              <a:t> of what that device can and will do for them.</a:t>
            </a:r>
            <a:endParaRPr lang="en-US" dirty="0"/>
          </a:p>
        </p:txBody>
      </p:sp>
      <p:sp>
        <p:nvSpPr>
          <p:cNvPr id="4" name="Slide Number Placeholder 3"/>
          <p:cNvSpPr>
            <a:spLocks noGrp="1"/>
          </p:cNvSpPr>
          <p:nvPr>
            <p:ph type="sldNum" sz="quarter" idx="10"/>
          </p:nvPr>
        </p:nvSpPr>
        <p:spPr/>
        <p:txBody>
          <a:bodyPr/>
          <a:lstStyle/>
          <a:p>
            <a:fld id="{E1986B85-8C73-6543-9812-A619CCB4B7EB}"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14174941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As training professionals, we used to roll out a major technological advance we would have</a:t>
            </a:r>
            <a:r>
              <a:rPr lang="en-US" baseline="0" dirty="0" smtClean="0"/>
              <a:t> to make an investment in infrastructure or in hardware. </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Today most modern learners are going to have access to a smart phone, AND most of them feel it’s normal to get job-related information on their own personal devices.</a:t>
            </a:r>
            <a:endParaRPr lang="en-US" dirty="0" smtClean="0"/>
          </a:p>
          <a:p>
            <a:endParaRPr lang="en-US" dirty="0" smtClean="0"/>
          </a:p>
          <a:p>
            <a:r>
              <a:rPr lang="en-US" dirty="0" smtClean="0"/>
              <a:t>http://info.shiftelearning.com/blog/bid/331987/mobile-learning-stats-that-will-make-you-rethink-your-training-strategy</a:t>
            </a:r>
            <a:endParaRPr lang="en-US" dirty="0"/>
          </a:p>
        </p:txBody>
      </p:sp>
      <p:sp>
        <p:nvSpPr>
          <p:cNvPr id="4" name="Slide Number Placeholder 3"/>
          <p:cNvSpPr>
            <a:spLocks noGrp="1"/>
          </p:cNvSpPr>
          <p:nvPr>
            <p:ph type="sldNum" sz="quarter" idx="10"/>
          </p:nvPr>
        </p:nvSpPr>
        <p:spPr/>
        <p:txBody>
          <a:bodyPr/>
          <a:lstStyle/>
          <a:p>
            <a:fld id="{E1986B85-8C73-6543-9812-A619CCB4B7EB}"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37673289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28584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According to Nielson Survey, video is the most popular way to consume content globally       </a:t>
            </a:r>
            <a:br>
              <a:rPr lang="en-US" dirty="0" smtClean="0"/>
            </a:br>
            <a:r>
              <a:rPr lang="en-US" dirty="0" smtClean="0"/>
              <a:t>http://www.nielsen.com/us/en/press-room/2016/keep-calm-and-watch-video-a-global-study-of-traditional-tv-and-streaming.html</a:t>
            </a:r>
            <a:br>
              <a:rPr lang="en-US" dirty="0" smtClean="0"/>
            </a:br>
            <a:endParaRPr lang="en-US" sz="2800" dirty="0" smtClean="0"/>
          </a:p>
          <a:p>
            <a:pPr marL="285840" lvl="0" indent="-285750">
              <a:buFont typeface="Arial" panose="020B0604020202020204" pitchFamily="34" charset="0"/>
              <a:buChar char="•"/>
            </a:pPr>
            <a:r>
              <a:rPr lang="en-US" dirty="0" smtClean="0"/>
              <a:t>YouTube has over 1.3  billion users    https://fortunelords.com/youtube-statistics/</a:t>
            </a:r>
            <a:br>
              <a:rPr lang="en-US" dirty="0" smtClean="0"/>
            </a:br>
            <a:r>
              <a:rPr lang="en-US" sz="2800" dirty="0" smtClean="0"/>
              <a:t>YouTube</a:t>
            </a:r>
            <a:r>
              <a:rPr lang="en-US" sz="2800" baseline="0" dirty="0" smtClean="0"/>
              <a:t> o</a:t>
            </a:r>
            <a:r>
              <a:rPr lang="en-US" sz="2800" dirty="0" smtClean="0"/>
              <a:t>ver 1 billion</a:t>
            </a:r>
            <a:r>
              <a:rPr lang="en-US" sz="2800" baseline="0" dirty="0" smtClean="0"/>
              <a:t> </a:t>
            </a:r>
            <a:r>
              <a:rPr lang="en-US" sz="2800" dirty="0" smtClean="0"/>
              <a:t>views per day from mobile devices</a:t>
            </a:r>
          </a:p>
          <a:p>
            <a:pPr marL="285840" lvl="0" indent="-285750">
              <a:buFont typeface="Arial" panose="020B0604020202020204" pitchFamily="34" charset="0"/>
              <a:buChar char="•"/>
            </a:pPr>
            <a:endParaRPr lang="en-US" sz="2800" dirty="0" smtClean="0"/>
          </a:p>
          <a:p>
            <a:pPr marL="285840" marR="0" lvl="0" indent="-285750" algn="l" defTabSz="45714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s-IS" dirty="0" smtClean="0"/>
              <a:t>The average YouTube video is 4 minutes 20 seconds. But only 60% of viewers complete these, while 75% will complete a 1 to 2 minute video.</a:t>
            </a:r>
            <a:r>
              <a:rPr lang="is-IS" sz="1100" baseline="30000" dirty="0" smtClean="0"/>
              <a:t> </a:t>
            </a:r>
          </a:p>
          <a:p>
            <a:pPr marL="457200" lvl="1" indent="0">
              <a:buFont typeface="Arial"/>
              <a:buNone/>
            </a:pPr>
            <a:endParaRPr lang="en-US" sz="2800" dirty="0" smtClean="0"/>
          </a:p>
          <a:p>
            <a:endParaRPr lang="en-US" dirty="0"/>
          </a:p>
        </p:txBody>
      </p:sp>
      <p:sp>
        <p:nvSpPr>
          <p:cNvPr id="4" name="Slide Number Placeholder 3"/>
          <p:cNvSpPr>
            <a:spLocks noGrp="1"/>
          </p:cNvSpPr>
          <p:nvPr>
            <p:ph type="sldNum" sz="quarter" idx="10"/>
          </p:nvPr>
        </p:nvSpPr>
        <p:spPr/>
        <p:txBody>
          <a:bodyPr/>
          <a:lstStyle/>
          <a:p>
            <a:fld id="{E1986B85-8C73-6543-9812-A619CCB4B7EB}"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14491382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YouTube is the number one training site in the world. BUT:</a:t>
            </a:r>
          </a:p>
          <a:p>
            <a:endParaRPr lang="en-US" dirty="0" smtClean="0"/>
          </a:p>
          <a:p>
            <a:r>
              <a:rPr lang="en-US" dirty="0" smtClean="0"/>
              <a:t>The biggest problem of just using YouTube is wandering. People will find their</a:t>
            </a:r>
            <a:r>
              <a:rPr lang="en-US" baseline="0" dirty="0" smtClean="0"/>
              <a:t> information, but it’s easy to get distracted and then share it with coworkers. It’s a huge drain on productivity.</a:t>
            </a:r>
          </a:p>
          <a:p>
            <a:pPr marL="0" marR="0" lvl="0" indent="0" algn="l" defTabSz="45711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“According to a McKinsey report, employees spend 1.8 hours every day—9.3 hours per week, on average—</a:t>
            </a:r>
            <a:r>
              <a:rPr lang="en-US" sz="1200" b="1" kern="1200" dirty="0" smtClean="0">
                <a:solidFill>
                  <a:schemeClr val="tx1"/>
                </a:solidFill>
                <a:effectLst/>
                <a:latin typeface="+mn-lt"/>
                <a:ea typeface="+mn-ea"/>
                <a:cs typeface="+mn-cs"/>
              </a:rPr>
              <a:t>searching</a:t>
            </a:r>
            <a:r>
              <a:rPr lang="en-US" sz="1200" kern="1200" dirty="0" smtClean="0">
                <a:solidFill>
                  <a:schemeClr val="tx1"/>
                </a:solidFill>
                <a:effectLst/>
                <a:latin typeface="+mn-lt"/>
                <a:ea typeface="+mn-ea"/>
                <a:cs typeface="+mn-cs"/>
              </a:rPr>
              <a:t> and gathering </a:t>
            </a:r>
            <a:r>
              <a:rPr lang="en-US" sz="1200" b="1" kern="1200" dirty="0" smtClean="0">
                <a:solidFill>
                  <a:schemeClr val="tx1"/>
                </a:solidFill>
                <a:effectLst/>
                <a:latin typeface="+mn-lt"/>
                <a:ea typeface="+mn-ea"/>
                <a:cs typeface="+mn-cs"/>
              </a:rPr>
              <a:t>information</a:t>
            </a:r>
            <a:r>
              <a:rPr lang="en-US" sz="1200" kern="1200" dirty="0" smtClean="0">
                <a:solidFill>
                  <a:schemeClr val="tx1"/>
                </a:solidFill>
                <a:effectLst/>
                <a:latin typeface="+mn-lt"/>
                <a:ea typeface="+mn-ea"/>
                <a:cs typeface="+mn-cs"/>
              </a:rPr>
              <a:t>.” Nov 8, 2013</a:t>
            </a:r>
            <a:endParaRPr lang="en-US" dirty="0" smtClean="0"/>
          </a:p>
          <a:p>
            <a:pPr marL="0" marR="0" lvl="0" indent="0" algn="l" defTabSz="457110" rtl="0" eaLnBrk="1" fontAlgn="auto" latinLnBrk="0" hangingPunct="1">
              <a:lnSpc>
                <a:spcPct val="100000"/>
              </a:lnSpc>
              <a:spcBef>
                <a:spcPts val="0"/>
              </a:spcBef>
              <a:spcAft>
                <a:spcPts val="0"/>
              </a:spcAft>
              <a:buClrTx/>
              <a:buSzTx/>
              <a:buFontTx/>
              <a:buNone/>
              <a:tabLst/>
              <a:defRPr/>
            </a:pPr>
            <a:r>
              <a:rPr lang="en-US" dirty="0" smtClean="0"/>
              <a:t>Search and “distracted viewing” wastes significant time and productivity (see calculator)</a:t>
            </a:r>
          </a:p>
          <a:p>
            <a:endParaRPr lang="en-US" dirty="0" smtClean="0"/>
          </a:p>
          <a:p>
            <a:r>
              <a:rPr lang="en-US" dirty="0" smtClean="0"/>
              <a:t>Not curated – “Box of Chocolates?”</a:t>
            </a:r>
          </a:p>
          <a:p>
            <a:r>
              <a:rPr lang="en-US" dirty="0" smtClean="0"/>
              <a:t>You never know what you’re going to get, is it correct?</a:t>
            </a:r>
          </a:p>
          <a:p>
            <a:endParaRPr lang="en-US" dirty="0" smtClean="0"/>
          </a:p>
          <a:p>
            <a:r>
              <a:rPr lang="en-US" dirty="0" smtClean="0"/>
              <a:t>There is no consistency</a:t>
            </a:r>
          </a:p>
          <a:p>
            <a:r>
              <a:rPr lang="en-US" dirty="0" smtClean="0"/>
              <a:t>It may not match with organizational culture and goals</a:t>
            </a:r>
          </a:p>
          <a:p>
            <a:endParaRPr lang="en-US" dirty="0" smtClean="0"/>
          </a:p>
          <a:p>
            <a:r>
              <a:rPr lang="en-US" dirty="0" smtClean="0"/>
              <a:t>Using</a:t>
            </a:r>
            <a:r>
              <a:rPr lang="en-US" baseline="0" dirty="0" smtClean="0"/>
              <a:t> micro-learning in an easily searchable manner can significantly cut down on the wasted time going to YouTube for these answers.</a:t>
            </a:r>
            <a:endParaRPr lang="en-US" dirty="0" smtClean="0"/>
          </a:p>
          <a:p>
            <a:endParaRPr lang="en-US" dirty="0"/>
          </a:p>
        </p:txBody>
      </p:sp>
      <p:sp>
        <p:nvSpPr>
          <p:cNvPr id="4" name="Slide Number Placeholder 3"/>
          <p:cNvSpPr>
            <a:spLocks noGrp="1"/>
          </p:cNvSpPr>
          <p:nvPr>
            <p:ph type="sldNum" sz="quarter" idx="10"/>
          </p:nvPr>
        </p:nvSpPr>
        <p:spPr/>
        <p:txBody>
          <a:bodyPr/>
          <a:lstStyle/>
          <a:p>
            <a:fld id="{E1986B85-8C73-6543-9812-A619CCB4B7EB}"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38855663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Technology</a:t>
            </a:r>
            <a:r>
              <a:rPr lang="en-US" baseline="0" dirty="0" smtClean="0"/>
              <a:t> Shift has raised the bar!!</a:t>
            </a:r>
          </a:p>
          <a:p>
            <a:r>
              <a:rPr lang="en-US" baseline="0" dirty="0" smtClean="0"/>
              <a:t>20.4 Billions of device connected to the Net 2017</a:t>
            </a:r>
          </a:p>
          <a:p>
            <a:r>
              <a:rPr lang="en-US" baseline="0" dirty="0" smtClean="0"/>
              <a:t>31 Billion by 2025</a:t>
            </a:r>
          </a:p>
          <a:p>
            <a:r>
              <a:rPr lang="en-US" dirty="0" smtClean="0"/>
              <a:t>https://www.statista.com/statistics/471264/iot-number-of-connected-devices-worldwide/</a:t>
            </a:r>
            <a:endParaRPr lang="en-US" dirty="0"/>
          </a:p>
        </p:txBody>
      </p:sp>
      <p:sp>
        <p:nvSpPr>
          <p:cNvPr id="4" name="Slide Number Placeholder 3"/>
          <p:cNvSpPr>
            <a:spLocks noGrp="1"/>
          </p:cNvSpPr>
          <p:nvPr>
            <p:ph type="sldNum" sz="quarter" idx="10"/>
          </p:nvPr>
        </p:nvSpPr>
        <p:spPr/>
        <p:txBody>
          <a:bodyPr/>
          <a:lstStyle/>
          <a:p>
            <a:fld id="{E1986B85-8C73-6543-9812-A619CCB4B7EB}"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31409165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110" rtl="0" eaLnBrk="1" fontAlgn="auto" latinLnBrk="0" hangingPunct="1">
              <a:lnSpc>
                <a:spcPct val="100000"/>
              </a:lnSpc>
              <a:spcBef>
                <a:spcPts val="0"/>
              </a:spcBef>
              <a:spcAft>
                <a:spcPts val="0"/>
              </a:spcAft>
              <a:buClrTx/>
              <a:buSzTx/>
              <a:buFontTx/>
              <a:buNone/>
              <a:tabLst/>
              <a:defRPr/>
            </a:pPr>
            <a:r>
              <a:rPr lang="en-US" dirty="0" smtClean="0"/>
              <a:t>Perception of old outdated tech negatively impacts recruitment and retention! </a:t>
            </a:r>
            <a:endParaRPr lang="en-US" sz="2800" dirty="0" smtClean="0"/>
          </a:p>
          <a:p>
            <a:endParaRPr lang="en-US" dirty="0"/>
          </a:p>
        </p:txBody>
      </p:sp>
      <p:sp>
        <p:nvSpPr>
          <p:cNvPr id="4" name="Slide Number Placeholder 3"/>
          <p:cNvSpPr>
            <a:spLocks noGrp="1"/>
          </p:cNvSpPr>
          <p:nvPr>
            <p:ph type="sldNum" sz="quarter" idx="10"/>
          </p:nvPr>
        </p:nvSpPr>
        <p:spPr/>
        <p:txBody>
          <a:bodyPr/>
          <a:lstStyle/>
          <a:p>
            <a:fld id="{E1986B85-8C73-6543-9812-A619CCB4B7EB}"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40625499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742861" lvl="1" indent="-285715">
              <a:buFont typeface="Arial"/>
              <a:buChar char="•"/>
            </a:pPr>
            <a:r>
              <a:rPr lang="en-US" dirty="0" smtClean="0"/>
              <a:t>E-learning course utilization statistics are dropping</a:t>
            </a:r>
            <a:endParaRPr lang="en-US" sz="2800" dirty="0" smtClean="0"/>
          </a:p>
          <a:p>
            <a:pPr marL="742861" lvl="1" indent="-285715">
              <a:buFont typeface="Arial"/>
              <a:buChar char="•"/>
            </a:pPr>
            <a:r>
              <a:rPr lang="en-US" dirty="0" smtClean="0"/>
              <a:t>“Who wants to spend 1-2 hours on a boring e-learning course?”</a:t>
            </a:r>
            <a:endParaRPr lang="en-US" sz="2800" dirty="0" smtClean="0"/>
          </a:p>
          <a:p>
            <a:pPr marL="742861" lvl="1" indent="-285715">
              <a:buFont typeface="Arial"/>
              <a:buChar char="•"/>
            </a:pPr>
            <a:r>
              <a:rPr lang="en-US" dirty="0" smtClean="0"/>
              <a:t>Legacy LMS systems not designed for mobile-learning and retrofits are frustrating</a:t>
            </a:r>
            <a:endParaRPr lang="en-US" sz="2800" dirty="0" smtClean="0"/>
          </a:p>
          <a:p>
            <a:endParaRPr lang="en-US" dirty="0"/>
          </a:p>
        </p:txBody>
      </p:sp>
      <p:sp>
        <p:nvSpPr>
          <p:cNvPr id="4" name="Slide Number Placeholder 3"/>
          <p:cNvSpPr>
            <a:spLocks noGrp="1"/>
          </p:cNvSpPr>
          <p:nvPr>
            <p:ph type="sldNum" sz="quarter" idx="10"/>
          </p:nvPr>
        </p:nvSpPr>
        <p:spPr/>
        <p:txBody>
          <a:bodyPr/>
          <a:lstStyle/>
          <a:p>
            <a:fld id="{E1986B85-8C73-6543-9812-A619CCB4B7EB}"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17218588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Traditional eLearning courses of 1-2 hour seat times are dropping in usage. Simply because people are getting fatigued.</a:t>
            </a:r>
          </a:p>
          <a:p>
            <a:endParaRPr lang="en-US" dirty="0" smtClean="0"/>
          </a:p>
          <a:p>
            <a:r>
              <a:rPr lang="en-US" dirty="0" smtClean="0"/>
              <a:t>http://troydean.com.au/2016/05/online-course-completion-rates/</a:t>
            </a:r>
          </a:p>
          <a:p>
            <a:r>
              <a:rPr lang="en-US" dirty="0" smtClean="0"/>
              <a:t>https://elearningindustry.com/increase-completion-rates-online-course-5-ways</a:t>
            </a:r>
          </a:p>
          <a:p>
            <a:endParaRPr lang="en-US" dirty="0"/>
          </a:p>
        </p:txBody>
      </p:sp>
      <p:sp>
        <p:nvSpPr>
          <p:cNvPr id="4" name="Slide Number Placeholder 3"/>
          <p:cNvSpPr>
            <a:spLocks noGrp="1"/>
          </p:cNvSpPr>
          <p:nvPr>
            <p:ph type="sldNum" sz="quarter" idx="10"/>
          </p:nvPr>
        </p:nvSpPr>
        <p:spPr/>
        <p:txBody>
          <a:bodyPr/>
          <a:lstStyle/>
          <a:p>
            <a:fld id="{E1986B85-8C73-6543-9812-A619CCB4B7EB}"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21772858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Courses with upfront assessments can be a huge barrier</a:t>
            </a:r>
            <a:r>
              <a:rPr lang="en-US" baseline="0" dirty="0" smtClean="0"/>
              <a:t> to the learning that needs to take place. </a:t>
            </a:r>
          </a:p>
          <a:p>
            <a:r>
              <a:rPr lang="en-US" baseline="0" dirty="0" smtClean="0"/>
              <a:t>It perpetuates user frustration. </a:t>
            </a:r>
          </a:p>
          <a:p>
            <a:endParaRPr lang="en-US" baseline="0" dirty="0" smtClean="0"/>
          </a:p>
          <a:p>
            <a:r>
              <a:rPr lang="en-US" baseline="0" dirty="0" smtClean="0"/>
              <a:t>The modern learner wants access quickly and conveniently.</a:t>
            </a:r>
            <a:endParaRPr lang="en-US" dirty="0"/>
          </a:p>
        </p:txBody>
      </p:sp>
      <p:sp>
        <p:nvSpPr>
          <p:cNvPr id="4" name="Slide Number Placeholder 3"/>
          <p:cNvSpPr>
            <a:spLocks noGrp="1"/>
          </p:cNvSpPr>
          <p:nvPr>
            <p:ph type="sldNum" sz="quarter" idx="10"/>
          </p:nvPr>
        </p:nvSpPr>
        <p:spPr/>
        <p:txBody>
          <a:bodyPr/>
          <a:lstStyle/>
          <a:p>
            <a:fld id="{E1986B85-8C73-6543-9812-A619CCB4B7EB}"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5598293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10" rtl="0" eaLnBrk="1" fontAlgn="auto" latinLnBrk="0" hangingPunct="1">
              <a:lnSpc>
                <a:spcPct val="100000"/>
              </a:lnSpc>
              <a:spcBef>
                <a:spcPts val="0"/>
              </a:spcBef>
              <a:spcAft>
                <a:spcPts val="0"/>
              </a:spcAft>
              <a:buClrTx/>
              <a:buSzTx/>
              <a:buFontTx/>
              <a:buNone/>
              <a:tabLst/>
              <a:defRPr/>
            </a:pPr>
            <a:r>
              <a:rPr lang="en-US" sz="1400" b="1" dirty="0" smtClean="0">
                <a:solidFill>
                  <a:schemeClr val="bg1"/>
                </a:solidFill>
              </a:rPr>
              <a:t>Fights Learner Fatigue</a:t>
            </a:r>
            <a:r>
              <a:rPr lang="en-US" sz="1400" b="0" dirty="0" smtClean="0">
                <a:solidFill>
                  <a:schemeClr val="bg1"/>
                </a:solidFill>
              </a:rPr>
              <a:t>-</a:t>
            </a:r>
            <a:r>
              <a:rPr lang="en-US" sz="1400" b="0" baseline="0" dirty="0" smtClean="0">
                <a:solidFill>
                  <a:schemeClr val="bg1"/>
                </a:solidFill>
              </a:rPr>
              <a:t> </a:t>
            </a:r>
            <a:r>
              <a:rPr lang="en-US" dirty="0" smtClean="0">
                <a:solidFill>
                  <a:schemeClr val="bg1"/>
                </a:solidFill>
              </a:rPr>
              <a:t>Delivers short, focused sessions that help learners avoid mental burnout and promote energy and alertness.</a:t>
            </a:r>
          </a:p>
          <a:p>
            <a:endParaRPr lang="en-US" dirty="0"/>
          </a:p>
        </p:txBody>
      </p:sp>
      <p:sp>
        <p:nvSpPr>
          <p:cNvPr id="4" name="Slide Number Placeholder 3"/>
          <p:cNvSpPr>
            <a:spLocks noGrp="1"/>
          </p:cNvSpPr>
          <p:nvPr>
            <p:ph type="sldNum" sz="quarter" idx="10"/>
          </p:nvPr>
        </p:nvSpPr>
        <p:spPr/>
        <p:txBody>
          <a:bodyPr/>
          <a:lstStyle/>
          <a:p>
            <a:fld id="{E1986B85-8C73-6543-9812-A619CCB4B7EB}"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21592629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http://prositions.com/about-us/executive-team/</a:t>
            </a:r>
          </a:p>
          <a:p>
            <a:endParaRPr lang="en-US" dirty="0" smtClean="0"/>
          </a:p>
        </p:txBody>
      </p:sp>
      <p:sp>
        <p:nvSpPr>
          <p:cNvPr id="4" name="Slide Number Placeholder 3"/>
          <p:cNvSpPr>
            <a:spLocks noGrp="1"/>
          </p:cNvSpPr>
          <p:nvPr>
            <p:ph type="sldNum" sz="quarter" idx="10"/>
          </p:nvPr>
        </p:nvSpPr>
        <p:spPr/>
        <p:txBody>
          <a:bodyPr/>
          <a:lstStyle/>
          <a:p>
            <a:fld id="{E1986B85-8C73-6543-9812-A619CCB4B7EB}"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37022165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issue that can cause fatigue is if the system is cumbersome and a user has to take</a:t>
            </a:r>
            <a:r>
              <a:rPr lang="en-US" baseline="0" dirty="0" smtClean="0"/>
              <a:t> multiple steps to get into their training and learning, it can crate a barrier. </a:t>
            </a:r>
          </a:p>
          <a:p>
            <a:endParaRPr lang="en-US" baseline="0" dirty="0" smtClean="0"/>
          </a:p>
          <a:p>
            <a:r>
              <a:rPr lang="en-US" baseline="0" dirty="0" smtClean="0"/>
              <a:t>Micro-learning doesn’t have to replace your LMS, but it can be incorporated into it.</a:t>
            </a:r>
            <a:endParaRPr lang="en-US" dirty="0"/>
          </a:p>
        </p:txBody>
      </p:sp>
      <p:sp>
        <p:nvSpPr>
          <p:cNvPr id="4" name="Slide Number Placeholder 3"/>
          <p:cNvSpPr>
            <a:spLocks noGrp="1"/>
          </p:cNvSpPr>
          <p:nvPr>
            <p:ph type="sldNum" sz="quarter" idx="10"/>
          </p:nvPr>
        </p:nvSpPr>
        <p:spPr/>
        <p:txBody>
          <a:bodyPr/>
          <a:lstStyle/>
          <a:p>
            <a:fld id="{E1986B85-8C73-6543-9812-A619CCB4B7EB}"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322370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986B85-8C73-6543-9812-A619CCB4B7EB}"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21809198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861" lvl="1" indent="-285715">
              <a:buFont typeface="Arial"/>
              <a:buChar char="•"/>
            </a:pPr>
            <a:r>
              <a:rPr lang="en-US" dirty="0" smtClean="0"/>
              <a:t>Employees are interrupted every 4 minutes on average</a:t>
            </a:r>
          </a:p>
          <a:p>
            <a:pPr marL="742861" lvl="1" indent="-285715">
              <a:buFont typeface="Arial"/>
              <a:buChar char="•"/>
            </a:pPr>
            <a:r>
              <a:rPr lang="en-US" sz="1200" dirty="0" smtClean="0"/>
              <a:t>They have about 5 minutes to allot to training per day</a:t>
            </a:r>
          </a:p>
          <a:p>
            <a:pPr marL="742861" lvl="1" indent="-285715">
              <a:buFont typeface="Arial"/>
              <a:buChar char="•"/>
            </a:pPr>
            <a:r>
              <a:rPr lang="en-US" sz="1200" dirty="0" smtClean="0"/>
              <a:t>https://mrmck.wordpress.com/2015/06/19/meet-the-modern-learner-infographic/</a:t>
            </a:r>
          </a:p>
          <a:p>
            <a:pPr marL="742861" lvl="1" indent="-285715">
              <a:buFont typeface="Arial"/>
              <a:buChar char="•"/>
            </a:pPr>
            <a:r>
              <a:rPr lang="en-US" sz="1200" dirty="0" err="1" smtClean="0"/>
              <a:t>Bersin</a:t>
            </a:r>
            <a:r>
              <a:rPr lang="en-US" sz="1200" dirty="0" smtClean="0"/>
              <a:t> by Deloitte</a:t>
            </a:r>
            <a:r>
              <a:rPr lang="en-US" sz="1200" baseline="0" dirty="0" smtClean="0"/>
              <a:t> </a:t>
            </a:r>
            <a:r>
              <a:rPr lang="en-US" sz="1200" i="1" baseline="0" dirty="0" smtClean="0"/>
              <a:t>Meet the Modern Learner</a:t>
            </a:r>
            <a:endParaRPr lang="en-US" sz="1200" i="0" dirty="0" smtClean="0"/>
          </a:p>
          <a:p>
            <a:pPr marL="742861" marR="0" lvl="1" indent="-285715" algn="l" defTabSz="457110" rtl="0" eaLnBrk="1" fontAlgn="auto" latinLnBrk="0" hangingPunct="1">
              <a:lnSpc>
                <a:spcPct val="100000"/>
              </a:lnSpc>
              <a:spcBef>
                <a:spcPts val="0"/>
              </a:spcBef>
              <a:spcAft>
                <a:spcPts val="0"/>
              </a:spcAft>
              <a:buClrTx/>
              <a:buSzTx/>
              <a:buFont typeface="Arial"/>
              <a:buChar char="•"/>
              <a:tabLst/>
              <a:defRPr/>
            </a:pPr>
            <a:r>
              <a:rPr lang="en-US" sz="1200" dirty="0" smtClean="0"/>
              <a:t>58% </a:t>
            </a:r>
            <a:r>
              <a:rPr lang="en-US" sz="1200" b="0" dirty="0" smtClean="0">
                <a:solidFill>
                  <a:srgbClr val="FFFFFF"/>
                </a:solidFill>
              </a:rPr>
              <a:t>of employees say they’d use their organization’s learning software more if the content was broken up into shorter lessons </a:t>
            </a:r>
          </a:p>
          <a:p>
            <a:pPr marL="742861" marR="0" lvl="1" indent="-285715" algn="l" defTabSz="457110" rtl="0" eaLnBrk="1" fontAlgn="auto" latinLnBrk="0" hangingPunct="1">
              <a:lnSpc>
                <a:spcPct val="100000"/>
              </a:lnSpc>
              <a:spcBef>
                <a:spcPts val="0"/>
              </a:spcBef>
              <a:spcAft>
                <a:spcPts val="0"/>
              </a:spcAft>
              <a:buClrTx/>
              <a:buSzTx/>
              <a:buFont typeface="Arial"/>
              <a:buChar char="•"/>
              <a:tabLst/>
              <a:defRPr/>
            </a:pPr>
            <a:r>
              <a:rPr lang="en-US" sz="1200" b="0" dirty="0" smtClean="0">
                <a:solidFill>
                  <a:srgbClr val="FFFFFF"/>
                </a:solidFill>
              </a:rPr>
              <a:t>https://twitter.com/Grovo</a:t>
            </a:r>
          </a:p>
          <a:p>
            <a:pPr marL="457146" lvl="1" indent="0">
              <a:buFont typeface="Arial"/>
              <a:buNone/>
            </a:pPr>
            <a:endParaRPr lang="en-US" sz="1200" dirty="0" smtClean="0"/>
          </a:p>
        </p:txBody>
      </p:sp>
      <p:sp>
        <p:nvSpPr>
          <p:cNvPr id="4" name="Slide Number Placeholder 3"/>
          <p:cNvSpPr>
            <a:spLocks noGrp="1"/>
          </p:cNvSpPr>
          <p:nvPr>
            <p:ph type="sldNum" sz="quarter" idx="10"/>
          </p:nvPr>
        </p:nvSpPr>
        <p:spPr/>
        <p:txBody>
          <a:bodyPr/>
          <a:lstStyle/>
          <a:p>
            <a:fld id="{E1986B85-8C73-6543-9812-A619CCB4B7EB}"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32425473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10" rtl="0" eaLnBrk="1" fontAlgn="auto" latinLnBrk="0" hangingPunct="1">
              <a:lnSpc>
                <a:spcPct val="100000"/>
              </a:lnSpc>
              <a:spcBef>
                <a:spcPts val="0"/>
              </a:spcBef>
              <a:spcAft>
                <a:spcPts val="0"/>
              </a:spcAft>
              <a:buClrTx/>
              <a:buSzTx/>
              <a:buFontTx/>
              <a:buNone/>
              <a:tabLst/>
              <a:defRPr/>
            </a:pPr>
            <a:r>
              <a:rPr lang="en-US" sz="1100" b="1" dirty="0" smtClean="0"/>
              <a:t>More Convenient-</a:t>
            </a:r>
            <a:r>
              <a:rPr lang="en-US" sz="1100" b="1" baseline="0" dirty="0" smtClean="0"/>
              <a:t> </a:t>
            </a:r>
            <a:r>
              <a:rPr lang="en-US" sz="1050" dirty="0" smtClean="0"/>
              <a:t>Allows learners to access anytime, anywhere.</a:t>
            </a:r>
          </a:p>
          <a:p>
            <a:pPr marL="0" marR="0" indent="0" algn="l" defTabSz="45711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3600" b="1" dirty="0" smtClean="0">
                <a:solidFill>
                  <a:schemeClr val="bg1"/>
                </a:solidFill>
              </a:rPr>
              <a:t>More Adaptive</a:t>
            </a:r>
            <a:r>
              <a:rPr lang="en-US" sz="3600" b="1" baseline="0" dirty="0" smtClean="0">
                <a:solidFill>
                  <a:schemeClr val="bg1"/>
                </a:solidFill>
              </a:rPr>
              <a:t>- </a:t>
            </a:r>
            <a:r>
              <a:rPr lang="en-US" sz="1600" dirty="0" smtClean="0">
                <a:solidFill>
                  <a:schemeClr val="bg1"/>
                </a:solidFill>
              </a:rPr>
              <a:t>Caters to a variety of learning styles, including visual, auditory, and kinesthetic and tactile. </a:t>
            </a:r>
          </a:p>
          <a:p>
            <a:pPr marL="0" indent="0">
              <a:buFont typeface="Arial" panose="020B0604020202020204" pitchFamily="34" charset="0"/>
              <a:buNone/>
            </a:pPr>
            <a:r>
              <a:rPr lang="en-US" sz="1600" b="1" dirty="0" smtClean="0">
                <a:solidFill>
                  <a:schemeClr val="bg1"/>
                </a:solidFill>
              </a:rPr>
              <a:t>Expands Short-term Memory-</a:t>
            </a:r>
            <a:r>
              <a:rPr lang="en-US" sz="1600" b="1" baseline="0" dirty="0" smtClean="0">
                <a:solidFill>
                  <a:schemeClr val="bg1"/>
                </a:solidFill>
              </a:rPr>
              <a:t> </a:t>
            </a:r>
            <a:r>
              <a:rPr lang="en-US" sz="1600" dirty="0" smtClean="0">
                <a:solidFill>
                  <a:schemeClr val="bg1"/>
                </a:solidFill>
              </a:rPr>
              <a:t>Eases integration into long-term memory. Retention rates can increase by 50% to 65%</a:t>
            </a:r>
          </a:p>
          <a:p>
            <a:r>
              <a:rPr lang="en-US" sz="1000" b="1" dirty="0" smtClean="0"/>
              <a:t>Faster Speed to Competence</a:t>
            </a:r>
            <a:r>
              <a:rPr lang="en-US" sz="1000" b="1" baseline="0" dirty="0" smtClean="0"/>
              <a:t>- </a:t>
            </a:r>
            <a:r>
              <a:rPr lang="en-US" sz="900" dirty="0" smtClean="0">
                <a:solidFill>
                  <a:srgbClr val="FFFFFF"/>
                </a:solidFill>
              </a:rPr>
              <a:t>Can increase by 40% to 50%</a:t>
            </a:r>
          </a:p>
          <a:p>
            <a:r>
              <a:rPr lang="en-US" sz="800" b="0" dirty="0" smtClean="0"/>
              <a:t>http://a1.grovo.com/asset/whitepapers/Grovo-BiteSize-Microlearning-whitepaper.pdf</a:t>
            </a:r>
          </a:p>
        </p:txBody>
      </p:sp>
      <p:sp>
        <p:nvSpPr>
          <p:cNvPr id="4" name="Slide Number Placeholder 3"/>
          <p:cNvSpPr>
            <a:spLocks noGrp="1"/>
          </p:cNvSpPr>
          <p:nvPr>
            <p:ph type="sldNum" sz="quarter" idx="10"/>
          </p:nvPr>
        </p:nvSpPr>
        <p:spPr/>
        <p:txBody>
          <a:bodyPr/>
          <a:lstStyle/>
          <a:p>
            <a:fld id="{E1986B85-8C73-6543-9812-A619CCB4B7EB}"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11618920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110" rtl="0" eaLnBrk="1" fontAlgn="auto" latinLnBrk="0" hangingPunct="1">
              <a:lnSpc>
                <a:spcPct val="100000"/>
              </a:lnSpc>
              <a:spcBef>
                <a:spcPts val="0"/>
              </a:spcBef>
              <a:spcAft>
                <a:spcPts val="0"/>
              </a:spcAft>
              <a:buClrTx/>
              <a:buSzTx/>
              <a:buFontTx/>
              <a:buNone/>
              <a:tabLst/>
              <a:defRPr/>
            </a:pPr>
            <a:r>
              <a:rPr lang="en-US" dirty="0" smtClean="0"/>
              <a:t>Micro-learning can help employees</a:t>
            </a:r>
            <a:r>
              <a:rPr lang="en-US" baseline="0" dirty="0" smtClean="0"/>
              <a:t> get up to speed more quickly. </a:t>
            </a:r>
          </a:p>
          <a:p>
            <a:pPr marL="0" marR="0" lvl="0" indent="0" algn="l" defTabSz="457110" rtl="0" eaLnBrk="1" fontAlgn="auto" latinLnBrk="0" hangingPunct="1">
              <a:lnSpc>
                <a:spcPct val="100000"/>
              </a:lnSpc>
              <a:spcBef>
                <a:spcPts val="0"/>
              </a:spcBef>
              <a:spcAft>
                <a:spcPts val="0"/>
              </a:spcAft>
              <a:buClrTx/>
              <a:buSzTx/>
              <a:buFontTx/>
              <a:buNone/>
              <a:tabLst/>
              <a:defRPr/>
            </a:pPr>
            <a:r>
              <a:rPr lang="en-US" baseline="0" dirty="0" smtClean="0"/>
              <a:t>While it’s not always appropriate for certain topics, but it should be present in blended learning.</a:t>
            </a:r>
          </a:p>
          <a:p>
            <a:pPr marL="0" marR="0" lvl="0" indent="0" algn="l" defTabSz="45711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457110" rtl="0" eaLnBrk="1" fontAlgn="auto" latinLnBrk="0" hangingPunct="1">
              <a:lnSpc>
                <a:spcPct val="100000"/>
              </a:lnSpc>
              <a:spcBef>
                <a:spcPts val="0"/>
              </a:spcBef>
              <a:spcAft>
                <a:spcPts val="0"/>
              </a:spcAft>
              <a:buClrTx/>
              <a:buSzTx/>
              <a:buFontTx/>
              <a:buNone/>
              <a:tabLst/>
              <a:defRPr/>
            </a:pPr>
            <a:r>
              <a:rPr lang="en-US" dirty="0" smtClean="0"/>
              <a:t>http://a1.grovo.com/asset/whitepapers/Grovo-BiteSize-Microlearning-whitepaper.pdf</a:t>
            </a:r>
          </a:p>
          <a:p>
            <a:pPr marL="0" marR="0" indent="0" algn="l" defTabSz="45711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1986B85-8C73-6543-9812-A619CCB4B7EB}"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23413239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986B85-8C73-6543-9812-A619CCB4B7EB}"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22202239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10" rtl="0" eaLnBrk="1" fontAlgn="auto" latinLnBrk="0" hangingPunct="1">
              <a:lnSpc>
                <a:spcPct val="100000"/>
              </a:lnSpc>
              <a:spcBef>
                <a:spcPts val="0"/>
              </a:spcBef>
              <a:spcAft>
                <a:spcPts val="0"/>
              </a:spcAft>
              <a:buClrTx/>
              <a:buSzTx/>
              <a:buFontTx/>
              <a:buNone/>
              <a:tabLst/>
              <a:defRPr/>
            </a:pPr>
            <a:r>
              <a:rPr lang="en-US" sz="1200" b="1" dirty="0" smtClean="0"/>
              <a:t>More Affordable </a:t>
            </a:r>
            <a:r>
              <a:rPr lang="en-US" sz="1200" dirty="0" smtClean="0"/>
              <a:t>Cuts development costs by 50% to 75%</a:t>
            </a:r>
          </a:p>
          <a:p>
            <a:pPr marL="0" marR="0" indent="0" algn="l" defTabSz="457110" rtl="0" eaLnBrk="1" fontAlgn="auto" latinLnBrk="0" hangingPunct="1">
              <a:lnSpc>
                <a:spcPct val="100000"/>
              </a:lnSpc>
              <a:spcBef>
                <a:spcPts val="0"/>
              </a:spcBef>
              <a:spcAft>
                <a:spcPts val="0"/>
              </a:spcAft>
              <a:buClrTx/>
              <a:buSzTx/>
              <a:buFontTx/>
              <a:buNone/>
              <a:tabLst/>
              <a:defRPr/>
            </a:pPr>
            <a:r>
              <a:rPr lang="en-US" sz="1200" b="1" dirty="0" smtClean="0"/>
              <a:t>More Agile </a:t>
            </a:r>
            <a:r>
              <a:rPr lang="en-US" sz="1200" dirty="0" smtClean="0"/>
              <a:t>Increases the speed of development and launch by 300%</a:t>
            </a:r>
          </a:p>
          <a:p>
            <a:pPr marL="0" marR="0" indent="0" algn="l" defTabSz="457110" rtl="0" eaLnBrk="1" fontAlgn="auto" latinLnBrk="0" hangingPunct="1">
              <a:lnSpc>
                <a:spcPct val="100000"/>
              </a:lnSpc>
              <a:spcBef>
                <a:spcPts val="0"/>
              </a:spcBef>
              <a:spcAft>
                <a:spcPts val="0"/>
              </a:spcAft>
              <a:buClrTx/>
              <a:buSzTx/>
              <a:buFontTx/>
              <a:buNone/>
              <a:tabLst/>
              <a:defRPr/>
            </a:pPr>
            <a:r>
              <a:rPr lang="en-US" sz="1200" b="1" dirty="0" smtClean="0"/>
              <a:t>Increases Completions </a:t>
            </a:r>
            <a:r>
              <a:rPr lang="en-US" sz="1200" dirty="0" smtClean="0"/>
              <a:t>Rates increase from 80%-95%</a:t>
            </a:r>
          </a:p>
          <a:p>
            <a:pPr marL="0" marR="0" indent="0" algn="l" defTabSz="457110" rtl="0" eaLnBrk="1" fontAlgn="auto" latinLnBrk="0" hangingPunct="1">
              <a:lnSpc>
                <a:spcPct val="100000"/>
              </a:lnSpc>
              <a:spcBef>
                <a:spcPts val="0"/>
              </a:spcBef>
              <a:spcAft>
                <a:spcPts val="0"/>
              </a:spcAft>
              <a:buClrTx/>
              <a:buSzTx/>
              <a:buFontTx/>
              <a:buNone/>
              <a:tabLst/>
              <a:defRPr/>
            </a:pPr>
            <a:r>
              <a:rPr lang="en-US" sz="1200" b="1" dirty="0" smtClean="0"/>
              <a:t>Easier to Manage/Update </a:t>
            </a:r>
            <a:r>
              <a:rPr lang="en-US" sz="1200" dirty="0" smtClean="0"/>
              <a:t>Modular assembly is easier to manage in a CMS, so changes are fast and simple</a:t>
            </a:r>
          </a:p>
          <a:p>
            <a:pPr marL="0" marR="0" indent="0" algn="l" defTabSz="457110" rtl="0" eaLnBrk="1" fontAlgn="auto" latinLnBrk="0" hangingPunct="1">
              <a:lnSpc>
                <a:spcPct val="100000"/>
              </a:lnSpc>
              <a:spcBef>
                <a:spcPts val="0"/>
              </a:spcBef>
              <a:spcAft>
                <a:spcPts val="0"/>
              </a:spcAft>
              <a:buClrTx/>
              <a:buSzTx/>
              <a:buFontTx/>
              <a:buNone/>
              <a:tabLst/>
              <a:defRPr/>
            </a:pPr>
            <a:r>
              <a:rPr lang="en-US" sz="1200" b="1" dirty="0" smtClean="0"/>
              <a:t>Decreases Administrative Burdens </a:t>
            </a:r>
            <a:r>
              <a:rPr lang="en-US" sz="1200" dirty="0" smtClean="0"/>
              <a:t>Through the use of mobile apps and simplified administration tools</a:t>
            </a:r>
          </a:p>
          <a:p>
            <a:pPr marL="0" marR="0" indent="0" algn="l" defTabSz="457110" rtl="0" eaLnBrk="1" fontAlgn="auto" latinLnBrk="0" hangingPunct="1">
              <a:lnSpc>
                <a:spcPct val="100000"/>
              </a:lnSpc>
              <a:spcBef>
                <a:spcPts val="0"/>
              </a:spcBef>
              <a:spcAft>
                <a:spcPts val="0"/>
              </a:spcAft>
              <a:buClrTx/>
              <a:buSzTx/>
              <a:buFontTx/>
              <a:buNone/>
              <a:tabLst/>
              <a:defRPr/>
            </a:pPr>
            <a:r>
              <a:rPr lang="en-US" sz="1200" b="1" dirty="0" smtClean="0"/>
              <a:t>Wider Utility </a:t>
            </a:r>
            <a:r>
              <a:rPr lang="en-US" sz="1200" dirty="0" smtClean="0"/>
              <a:t>Can be integrated in with existing LMS and PMS </a:t>
            </a:r>
            <a:r>
              <a:rPr lang="en-US" sz="1200" dirty="0" err="1" smtClean="0"/>
              <a:t>sfotware</a:t>
            </a:r>
            <a:endParaRPr lang="en-US" sz="1200" dirty="0" smtClean="0"/>
          </a:p>
          <a:p>
            <a:pPr marL="0" marR="0" indent="0" algn="l" defTabSz="457110" rtl="0" eaLnBrk="1" fontAlgn="auto" latinLnBrk="0" hangingPunct="1">
              <a:lnSpc>
                <a:spcPct val="100000"/>
              </a:lnSpc>
              <a:spcBef>
                <a:spcPts val="0"/>
              </a:spcBef>
              <a:spcAft>
                <a:spcPts val="0"/>
              </a:spcAft>
              <a:buClrTx/>
              <a:buSzTx/>
              <a:buFontTx/>
              <a:buNone/>
              <a:tabLst/>
              <a:defRPr/>
            </a:pPr>
            <a:r>
              <a:rPr lang="en-US" sz="1200" b="1" dirty="0" smtClean="0"/>
              <a:t>Supports Globalization and Localization-</a:t>
            </a:r>
            <a:r>
              <a:rPr lang="en-US" sz="1200" b="1" baseline="0" dirty="0" smtClean="0"/>
              <a:t> </a:t>
            </a:r>
            <a:r>
              <a:rPr lang="en-US" sz="1200" dirty="0" smtClean="0"/>
              <a:t>Ideal for global training as small segments are easier to translate and localize</a:t>
            </a:r>
          </a:p>
          <a:p>
            <a:pPr marL="0" marR="0" indent="0" algn="l" defTabSz="457110" rtl="0" eaLnBrk="1" fontAlgn="auto" latinLnBrk="0" hangingPunct="1">
              <a:lnSpc>
                <a:spcPct val="100000"/>
              </a:lnSpc>
              <a:spcBef>
                <a:spcPts val="0"/>
              </a:spcBef>
              <a:spcAft>
                <a:spcPts val="0"/>
              </a:spcAft>
              <a:buClrTx/>
              <a:buSzTx/>
              <a:buFontTx/>
              <a:buNone/>
              <a:tabLst/>
              <a:defRPr/>
            </a:pPr>
            <a:r>
              <a:rPr lang="en-US" sz="1200" dirty="0" smtClean="0"/>
              <a:t>http://a1.grovo.com/asset/whitepapers/Grovo-BiteSize-Microlearning-whitepaper.pdf</a:t>
            </a:r>
          </a:p>
        </p:txBody>
      </p:sp>
      <p:sp>
        <p:nvSpPr>
          <p:cNvPr id="4" name="Slide Number Placeholder 3"/>
          <p:cNvSpPr>
            <a:spLocks noGrp="1"/>
          </p:cNvSpPr>
          <p:nvPr>
            <p:ph type="sldNum" sz="quarter" idx="10"/>
          </p:nvPr>
        </p:nvSpPr>
        <p:spPr/>
        <p:txBody>
          <a:bodyPr/>
          <a:lstStyle/>
          <a:p>
            <a:fld id="{E1986B85-8C73-6543-9812-A619CCB4B7EB}" type="slidenum">
              <a:rPr lang="en-US" smtClean="0"/>
              <a:t>26</a:t>
            </a:fld>
            <a:endParaRPr lang="en-US"/>
          </a:p>
        </p:txBody>
      </p:sp>
    </p:spTree>
    <p:extLst>
      <p:ext uri="{BB962C8B-B14F-4D97-AF65-F5344CB8AC3E}">
        <p14:creationId xmlns:p14="http://schemas.microsoft.com/office/powerpoint/2010/main" val="8901450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986B85-8C73-6543-9812-A619CCB4B7EB}"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2394936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36" lvl="0" indent="0">
              <a:buFont typeface="Arial"/>
              <a:buNone/>
            </a:pPr>
            <a:endParaRPr lang="en-US" dirty="0" smtClean="0"/>
          </a:p>
          <a:p>
            <a:pPr marL="36" lvl="0" indent="0">
              <a:buFont typeface="Arial"/>
              <a:buNone/>
            </a:pPr>
            <a:endParaRPr lang="en-US" dirty="0" smtClean="0"/>
          </a:p>
          <a:p>
            <a:pPr marL="36" lvl="0" indent="0">
              <a:buFont typeface="Arial"/>
              <a:buNone/>
            </a:pPr>
            <a:r>
              <a:rPr lang="en-US" dirty="0" smtClean="0"/>
              <a:t>Forbes,</a:t>
            </a:r>
            <a:r>
              <a:rPr lang="en-US" baseline="0" dirty="0" smtClean="0"/>
              <a:t> Community Voice April 11, 2017 “No Email, No Problem”  </a:t>
            </a:r>
          </a:p>
          <a:p>
            <a:pPr marL="36" lvl="0" indent="0">
              <a:buFont typeface="Arial"/>
              <a:buNone/>
            </a:pPr>
            <a:r>
              <a:rPr lang="en-US" baseline="0" dirty="0" smtClean="0"/>
              <a:t>https://www.forbes.com/sites/forbeshumanresourcescouncil/2017/04/11/no-email-no-problem-creating-a-feedback-loop-with-non-desk-workers/#502d50875705</a:t>
            </a:r>
            <a:endParaRPr lang="en-US" dirty="0" smtClean="0"/>
          </a:p>
          <a:p>
            <a:pPr marL="742896" lvl="1" indent="-285750">
              <a:buFont typeface="Arial"/>
              <a:buChar char="•"/>
            </a:pPr>
            <a:endParaRPr lang="en-US" sz="2800" dirty="0" smtClean="0"/>
          </a:p>
          <a:p>
            <a:endParaRPr lang="en-US" dirty="0"/>
          </a:p>
        </p:txBody>
      </p:sp>
      <p:sp>
        <p:nvSpPr>
          <p:cNvPr id="4" name="Slide Number Placeholder 3"/>
          <p:cNvSpPr>
            <a:spLocks noGrp="1"/>
          </p:cNvSpPr>
          <p:nvPr>
            <p:ph type="sldNum" sz="quarter" idx="10"/>
          </p:nvPr>
        </p:nvSpPr>
        <p:spPr/>
        <p:txBody>
          <a:bodyPr/>
          <a:lstStyle/>
          <a:p>
            <a:fld id="{E1986B85-8C73-6543-9812-A619CCB4B7EB}" type="slidenum">
              <a:rPr lang="en-US" smtClean="0"/>
              <a:t>28</a:t>
            </a:fld>
            <a:endParaRPr lang="en-US"/>
          </a:p>
        </p:txBody>
      </p:sp>
    </p:spTree>
    <p:extLst>
      <p:ext uri="{BB962C8B-B14F-4D97-AF65-F5344CB8AC3E}">
        <p14:creationId xmlns:p14="http://schemas.microsoft.com/office/powerpoint/2010/main" val="41753750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Traditional LMS aren’t always the best solution for those</a:t>
            </a:r>
            <a:r>
              <a:rPr lang="en-US" baseline="0" dirty="0" smtClean="0"/>
              <a:t> without a desktop or laptop. </a:t>
            </a:r>
          </a:p>
          <a:p>
            <a:r>
              <a:rPr lang="en-US" baseline="0" dirty="0" smtClean="0"/>
              <a:t>How do you reach those people? </a:t>
            </a:r>
          </a:p>
          <a:p>
            <a:r>
              <a:rPr lang="en-US" baseline="0" dirty="0" smtClean="0"/>
              <a:t>Through micro and mobile learning, you can reach FAR more people. </a:t>
            </a:r>
          </a:p>
          <a:p>
            <a:r>
              <a:rPr lang="en-US" baseline="0" dirty="0" smtClean="0"/>
              <a:t>AND that’s how they want to consume it!</a:t>
            </a:r>
            <a:endParaRPr lang="en-US" dirty="0"/>
          </a:p>
        </p:txBody>
      </p:sp>
      <p:sp>
        <p:nvSpPr>
          <p:cNvPr id="4" name="Slide Number Placeholder 3"/>
          <p:cNvSpPr>
            <a:spLocks noGrp="1"/>
          </p:cNvSpPr>
          <p:nvPr>
            <p:ph type="sldNum" sz="quarter" idx="10"/>
          </p:nvPr>
        </p:nvSpPr>
        <p:spPr/>
        <p:txBody>
          <a:bodyPr/>
          <a:lstStyle/>
          <a:p>
            <a:fld id="{E1986B85-8C73-6543-9812-A619CCB4B7EB}" type="slidenum">
              <a:rPr lang="en-US" smtClean="0"/>
              <a:t>29</a:t>
            </a:fld>
            <a:endParaRPr lang="en-US"/>
          </a:p>
        </p:txBody>
      </p:sp>
    </p:spTree>
    <p:extLst>
      <p:ext uri="{BB962C8B-B14F-4D97-AF65-F5344CB8AC3E}">
        <p14:creationId xmlns:p14="http://schemas.microsoft.com/office/powerpoint/2010/main" val="22419659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457110" rtl="0" eaLnBrk="1" fontAlgn="auto" latinLnBrk="0" hangingPunct="1">
              <a:lnSpc>
                <a:spcPct val="100000"/>
              </a:lnSpc>
              <a:spcBef>
                <a:spcPts val="0"/>
              </a:spcBef>
              <a:spcAft>
                <a:spcPts val="0"/>
              </a:spcAft>
              <a:buClrTx/>
              <a:buSzTx/>
              <a:buFontTx/>
              <a:buNone/>
              <a:tabLst/>
              <a:defRPr/>
            </a:pPr>
            <a:r>
              <a:rPr lang="en-US" dirty="0" smtClean="0"/>
              <a:t>http://joshbersin.com/2017/03/the-disruption-of-digital-learning-ten-things-we-have-learned/</a:t>
            </a:r>
          </a:p>
          <a:p>
            <a:endParaRPr lang="en-US" dirty="0" smtClean="0"/>
          </a:p>
          <a:p>
            <a:r>
              <a:rPr lang="en-US" dirty="0" smtClean="0"/>
              <a:t>The training and development industry has been making many transitions, but this is one of the most significant.</a:t>
            </a:r>
          </a:p>
          <a:p>
            <a:r>
              <a:rPr lang="en-US" dirty="0" smtClean="0"/>
              <a:t>Micro-Learning is a leading edge change in the marketplace.</a:t>
            </a:r>
          </a:p>
          <a:p>
            <a:endParaRPr lang="en-US" dirty="0" smtClean="0"/>
          </a:p>
          <a:p>
            <a:pPr marL="171450" indent="-171450">
              <a:buFont typeface="Arial" panose="020B0604020202020204" pitchFamily="34" charset="0"/>
              <a:buChar char="•"/>
            </a:pPr>
            <a:r>
              <a:rPr lang="en-US" dirty="0" smtClean="0"/>
              <a:t>It’s no longer two hour courses, rather short modules, courses, videos, etc.</a:t>
            </a:r>
          </a:p>
          <a:p>
            <a:pPr marL="171450" indent="-171450">
              <a:buFont typeface="Arial" panose="020B0604020202020204" pitchFamily="34" charset="0"/>
              <a:buChar char="•"/>
            </a:pPr>
            <a:r>
              <a:rPr lang="en-US" dirty="0" smtClean="0"/>
              <a:t>Influence of social media and platforms</a:t>
            </a:r>
            <a:r>
              <a:rPr lang="en-US" baseline="0" dirty="0" smtClean="0"/>
              <a:t> changes the way communication occurs</a:t>
            </a:r>
          </a:p>
          <a:p>
            <a:pPr marL="171450" indent="-171450">
              <a:buFont typeface="Arial" panose="020B0604020202020204" pitchFamily="34" charset="0"/>
              <a:buChar char="•"/>
            </a:pPr>
            <a:r>
              <a:rPr lang="en-US" baseline="0" dirty="0" smtClean="0"/>
              <a:t>A huge theme for micro-learning is mobile technology</a:t>
            </a:r>
          </a:p>
          <a:p>
            <a:pPr marL="171450" indent="-171450">
              <a:buFont typeface="Arial" panose="020B0604020202020204" pitchFamily="34" charset="0"/>
              <a:buChar char="•"/>
            </a:pPr>
            <a:r>
              <a:rPr lang="en-US" baseline="0" dirty="0" smtClean="0"/>
              <a:t>We can now put extremely sophisticated content in our pocket – it’s a profound change</a:t>
            </a:r>
          </a:p>
          <a:p>
            <a:pPr marL="171450" indent="-171450">
              <a:buFont typeface="Arial" panose="020B0604020202020204" pitchFamily="34" charset="0"/>
              <a:buChar char="•"/>
            </a:pPr>
            <a:endParaRPr lang="en-US" baseline="0" dirty="0" smtClean="0"/>
          </a:p>
          <a:p>
            <a:pPr marL="0" indent="0">
              <a:buFont typeface="Arial" panose="020B0604020202020204" pitchFamily="34" charset="0"/>
              <a:buNone/>
            </a:pPr>
            <a:r>
              <a:rPr lang="en-US" baseline="0" dirty="0" smtClean="0"/>
              <a:t>One of the most important things to note is convenience. Consumers today want convenience. They want to do things on their own time, their own schedule. </a:t>
            </a:r>
          </a:p>
          <a:p>
            <a:endParaRPr lang="en-US" dirty="0"/>
          </a:p>
        </p:txBody>
      </p:sp>
      <p:sp>
        <p:nvSpPr>
          <p:cNvPr id="4" name="Slide Number Placeholder 3"/>
          <p:cNvSpPr>
            <a:spLocks noGrp="1"/>
          </p:cNvSpPr>
          <p:nvPr>
            <p:ph type="sldNum" sz="quarter" idx="10"/>
          </p:nvPr>
        </p:nvSpPr>
        <p:spPr/>
        <p:txBody>
          <a:bodyPr/>
          <a:lstStyle/>
          <a:p>
            <a:fld id="{E1986B85-8C73-6543-9812-A619CCB4B7EB}"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37653936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Growing popularity</a:t>
            </a:r>
            <a:r>
              <a:rPr lang="en-US" baseline="0" dirty="0" smtClean="0"/>
              <a:t> of Podcasts!</a:t>
            </a:r>
          </a:p>
          <a:p>
            <a:r>
              <a:rPr lang="en-US" baseline="0" dirty="0" smtClean="0"/>
              <a:t>Great for those who are traveling, don’t have internet all the time, or prefer auditory learning.</a:t>
            </a:r>
            <a:endParaRPr lang="en-US" dirty="0"/>
          </a:p>
        </p:txBody>
      </p:sp>
      <p:sp>
        <p:nvSpPr>
          <p:cNvPr id="4" name="Slide Number Placeholder 3"/>
          <p:cNvSpPr>
            <a:spLocks noGrp="1"/>
          </p:cNvSpPr>
          <p:nvPr>
            <p:ph type="sldNum" sz="quarter" idx="10"/>
          </p:nvPr>
        </p:nvSpPr>
        <p:spPr/>
        <p:txBody>
          <a:bodyPr/>
          <a:lstStyle/>
          <a:p>
            <a:fld id="{E1986B85-8C73-6543-9812-A619CCB4B7EB}" type="slidenum">
              <a:rPr lang="en-US" smtClean="0"/>
              <a:t>30</a:t>
            </a:fld>
            <a:endParaRPr lang="en-US"/>
          </a:p>
        </p:txBody>
      </p:sp>
    </p:spTree>
    <p:extLst>
      <p:ext uri="{BB962C8B-B14F-4D97-AF65-F5344CB8AC3E}">
        <p14:creationId xmlns:p14="http://schemas.microsoft.com/office/powerpoint/2010/main" val="10014581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742873" marR="0" lvl="1" indent="-285727" algn="l" defTabSz="457146" rtl="0" eaLnBrk="1" fontAlgn="auto" latinLnBrk="0" hangingPunct="1">
              <a:lnSpc>
                <a:spcPct val="100000"/>
              </a:lnSpc>
              <a:spcBef>
                <a:spcPts val="0"/>
              </a:spcBef>
              <a:spcAft>
                <a:spcPts val="0"/>
              </a:spcAft>
              <a:buClrTx/>
              <a:buSzTx/>
              <a:buFont typeface="Arial"/>
              <a:buChar char="•"/>
              <a:tabLst/>
              <a:defRPr/>
            </a:pPr>
            <a:endParaRPr lang="en-US" sz="2800" dirty="0" smtClean="0"/>
          </a:p>
        </p:txBody>
      </p:sp>
      <p:sp>
        <p:nvSpPr>
          <p:cNvPr id="4" name="Slide Number Placeholder 3"/>
          <p:cNvSpPr>
            <a:spLocks noGrp="1"/>
          </p:cNvSpPr>
          <p:nvPr>
            <p:ph type="sldNum" sz="quarter" idx="10"/>
          </p:nvPr>
        </p:nvSpPr>
        <p:spPr/>
        <p:txBody>
          <a:bodyPr/>
          <a:lstStyle/>
          <a:p>
            <a:fld id="{E1986B85-8C73-6543-9812-A619CCB4B7EB}"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28658696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873" marR="0" lvl="1" indent="-285727" algn="l" defTabSz="457146" rtl="0" eaLnBrk="1" fontAlgn="auto" latinLnBrk="0" hangingPunct="1">
              <a:lnSpc>
                <a:spcPct val="100000"/>
              </a:lnSpc>
              <a:spcBef>
                <a:spcPts val="0"/>
              </a:spcBef>
              <a:spcAft>
                <a:spcPts val="0"/>
              </a:spcAft>
              <a:buClrTx/>
              <a:buSzTx/>
              <a:buFont typeface="Arial"/>
              <a:buChar char="•"/>
              <a:tabLst/>
              <a:defRPr/>
            </a:pPr>
            <a:r>
              <a:rPr lang="en-US" dirty="0" smtClean="0"/>
              <a:t>Deliver HD video quality Netflix, Amazon, Apple TV, ESPN, </a:t>
            </a:r>
            <a:r>
              <a:rPr lang="en-US" dirty="0" err="1" smtClean="0"/>
              <a:t>Youtube</a:t>
            </a:r>
            <a:r>
              <a:rPr lang="en-US" dirty="0" smtClean="0"/>
              <a:t>, Vimeo, Hulu</a:t>
            </a:r>
            <a:endParaRPr lang="en-US" sz="2800" dirty="0" smtClean="0"/>
          </a:p>
          <a:p>
            <a:pPr marL="742873" marR="0" lvl="1" indent="-285727" algn="l" defTabSz="457146" rtl="0" eaLnBrk="1" fontAlgn="auto" latinLnBrk="0" hangingPunct="1">
              <a:lnSpc>
                <a:spcPct val="100000"/>
              </a:lnSpc>
              <a:spcBef>
                <a:spcPts val="0"/>
              </a:spcBef>
              <a:spcAft>
                <a:spcPts val="0"/>
              </a:spcAft>
              <a:buClrTx/>
              <a:buSzTx/>
              <a:buFont typeface="Arial"/>
              <a:buChar char="•"/>
              <a:tabLst/>
              <a:defRPr/>
            </a:pPr>
            <a:r>
              <a:rPr lang="en-US" dirty="0" smtClean="0"/>
              <a:t>Smart Phones now have better video quality than when I shot in a studio with 1” (also better than SCORM courses)</a:t>
            </a:r>
          </a:p>
          <a:p>
            <a:pPr marL="742873" marR="0" lvl="1" indent="-285727" algn="l" defTabSz="457146" rtl="0" eaLnBrk="1" fontAlgn="auto" latinLnBrk="0" hangingPunct="1">
              <a:lnSpc>
                <a:spcPct val="100000"/>
              </a:lnSpc>
              <a:spcBef>
                <a:spcPts val="0"/>
              </a:spcBef>
              <a:spcAft>
                <a:spcPts val="0"/>
              </a:spcAft>
              <a:buClrTx/>
              <a:buSzTx/>
              <a:buFont typeface="Arial"/>
              <a:buChar char="•"/>
              <a:tabLst/>
              <a:defRPr/>
            </a:pPr>
            <a:endParaRPr lang="en-US" sz="2800" dirty="0" smtClean="0"/>
          </a:p>
          <a:p>
            <a:pPr marL="742873" marR="0" lvl="1" indent="-285727" algn="l" defTabSz="457146" rtl="0" eaLnBrk="1" fontAlgn="auto" latinLnBrk="0" hangingPunct="1">
              <a:lnSpc>
                <a:spcPct val="100000"/>
              </a:lnSpc>
              <a:spcBef>
                <a:spcPts val="0"/>
              </a:spcBef>
              <a:spcAft>
                <a:spcPts val="0"/>
              </a:spcAft>
              <a:buClrTx/>
              <a:buSzTx/>
              <a:buFont typeface="Arial"/>
              <a:buChar char="•"/>
              <a:tabLst/>
              <a:defRPr/>
            </a:pPr>
            <a:r>
              <a:rPr lang="en-US" sz="2800" dirty="0" smtClean="0"/>
              <a:t>Because our learners are USED to this type of quality and access, we need to meet their expectations with our training. </a:t>
            </a:r>
          </a:p>
          <a:p>
            <a:endParaRPr lang="en-US" dirty="0"/>
          </a:p>
        </p:txBody>
      </p:sp>
      <p:sp>
        <p:nvSpPr>
          <p:cNvPr id="4" name="Slide Number Placeholder 3"/>
          <p:cNvSpPr>
            <a:spLocks noGrp="1"/>
          </p:cNvSpPr>
          <p:nvPr>
            <p:ph type="sldNum" sz="quarter" idx="10"/>
          </p:nvPr>
        </p:nvSpPr>
        <p:spPr/>
        <p:txBody>
          <a:bodyPr/>
          <a:lstStyle/>
          <a:p>
            <a:fld id="{E1986B85-8C73-6543-9812-A619CCB4B7EB}" type="slidenum">
              <a:rPr lang="en-US" smtClean="0"/>
              <a:t>32</a:t>
            </a:fld>
            <a:endParaRPr lang="en-US"/>
          </a:p>
        </p:txBody>
      </p:sp>
    </p:spTree>
    <p:extLst>
      <p:ext uri="{BB962C8B-B14F-4D97-AF65-F5344CB8AC3E}">
        <p14:creationId xmlns:p14="http://schemas.microsoft.com/office/powerpoint/2010/main" val="8204099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873" lvl="1" indent="-285727">
              <a:buFont typeface="Arial"/>
              <a:buChar char="•"/>
            </a:pPr>
            <a:r>
              <a:rPr lang="en-US" dirty="0" smtClean="0"/>
              <a:t>Buyers beware!!! </a:t>
            </a:r>
            <a:r>
              <a:rPr lang="en-US" i="1" dirty="0" smtClean="0"/>
              <a:t>Mobile First</a:t>
            </a:r>
            <a:r>
              <a:rPr lang="en-US" dirty="0" smtClean="0"/>
              <a:t> over Mobile Responsive, Friendly, Ready</a:t>
            </a:r>
            <a:endParaRPr lang="en-US" sz="2800" dirty="0" smtClean="0"/>
          </a:p>
          <a:p>
            <a:pPr marL="742873" lvl="1" indent="-285727">
              <a:buFont typeface="Arial"/>
              <a:buChar char="•"/>
            </a:pPr>
            <a:r>
              <a:rPr lang="en-US" dirty="0" smtClean="0"/>
              <a:t>Pinch to Zoom is not Mobile First!</a:t>
            </a:r>
            <a:endParaRPr lang="en-US" sz="2800" dirty="0" smtClean="0"/>
          </a:p>
          <a:p>
            <a:endParaRPr lang="en-US" dirty="0" smtClean="0"/>
          </a:p>
          <a:p>
            <a:r>
              <a:rPr lang="en-US" dirty="0" smtClean="0"/>
              <a:t>This is important to know and be able to tell the difference in what purchasing not only micro-learning but training in general.</a:t>
            </a:r>
            <a:endParaRPr lang="en-US" dirty="0"/>
          </a:p>
        </p:txBody>
      </p:sp>
      <p:sp>
        <p:nvSpPr>
          <p:cNvPr id="4" name="Slide Number Placeholder 3"/>
          <p:cNvSpPr>
            <a:spLocks noGrp="1"/>
          </p:cNvSpPr>
          <p:nvPr>
            <p:ph type="sldNum" sz="quarter" idx="10"/>
          </p:nvPr>
        </p:nvSpPr>
        <p:spPr/>
        <p:txBody>
          <a:bodyPr/>
          <a:lstStyle/>
          <a:p>
            <a:fld id="{E1986B85-8C73-6543-9812-A619CCB4B7EB}" type="slidenum">
              <a:rPr lang="en-US" smtClean="0"/>
              <a:t>33</a:t>
            </a:fld>
            <a:endParaRPr lang="en-US"/>
          </a:p>
        </p:txBody>
      </p:sp>
    </p:spTree>
    <p:extLst>
      <p:ext uri="{BB962C8B-B14F-4D97-AF65-F5344CB8AC3E}">
        <p14:creationId xmlns:p14="http://schemas.microsoft.com/office/powerpoint/2010/main" val="91773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110" rtl="0" eaLnBrk="1" fontAlgn="auto" latinLnBrk="0" hangingPunct="1">
              <a:lnSpc>
                <a:spcPct val="100000"/>
              </a:lnSpc>
              <a:spcBef>
                <a:spcPts val="0"/>
              </a:spcBef>
              <a:spcAft>
                <a:spcPts val="0"/>
              </a:spcAft>
              <a:buClrTx/>
              <a:buSzTx/>
              <a:buFontTx/>
              <a:buNone/>
              <a:tabLst/>
              <a:defRPr/>
            </a:pPr>
            <a:r>
              <a:rPr lang="en-US" b="1" dirty="0" smtClean="0">
                <a:solidFill>
                  <a:srgbClr val="008000"/>
                </a:solidFill>
              </a:rPr>
              <a:t>Mobile first</a:t>
            </a:r>
            <a:r>
              <a:rPr lang="en-US" dirty="0" smtClean="0">
                <a:solidFill>
                  <a:srgbClr val="008000"/>
                </a:solidFill>
              </a:rPr>
              <a:t> web </a:t>
            </a:r>
            <a:r>
              <a:rPr lang="en-US" b="1" dirty="0" smtClean="0">
                <a:solidFill>
                  <a:srgbClr val="008000"/>
                </a:solidFill>
              </a:rPr>
              <a:t>design</a:t>
            </a:r>
            <a:r>
              <a:rPr lang="en-US" dirty="0" smtClean="0">
                <a:solidFill>
                  <a:srgbClr val="008000"/>
                </a:solidFill>
              </a:rPr>
              <a:t> </a:t>
            </a:r>
            <a:r>
              <a:rPr lang="en-US" dirty="0" smtClean="0">
                <a:solidFill>
                  <a:srgbClr val="1C1C1C"/>
                </a:solidFill>
              </a:rPr>
              <a:t> </a:t>
            </a:r>
            <a:br>
              <a:rPr lang="en-US" dirty="0" smtClean="0">
                <a:solidFill>
                  <a:srgbClr val="1C1C1C"/>
                </a:solidFill>
              </a:rPr>
            </a:br>
            <a:r>
              <a:rPr lang="en-US" dirty="0" smtClean="0">
                <a:solidFill>
                  <a:srgbClr val="1C1C1C"/>
                </a:solidFill>
              </a:rPr>
              <a:t>means designing an online experience for </a:t>
            </a:r>
            <a:r>
              <a:rPr lang="en-US" b="1" dirty="0" smtClean="0">
                <a:solidFill>
                  <a:srgbClr val="1C1C1C"/>
                </a:solidFill>
              </a:rPr>
              <a:t>mobile</a:t>
            </a:r>
            <a:r>
              <a:rPr lang="en-US" dirty="0" smtClean="0">
                <a:solidFill>
                  <a:srgbClr val="1C1C1C"/>
                </a:solidFill>
              </a:rPr>
              <a:t> before designing it for the desktop Web—or any other device. In the past, when users' focus was on the desktop Web, </a:t>
            </a:r>
            <a:r>
              <a:rPr lang="en-US" b="1" dirty="0" smtClean="0">
                <a:solidFill>
                  <a:srgbClr val="1C1C1C"/>
                </a:solidFill>
              </a:rPr>
              <a:t>mobile</a:t>
            </a:r>
            <a:r>
              <a:rPr lang="en-US" dirty="0" smtClean="0">
                <a:solidFill>
                  <a:srgbClr val="1C1C1C"/>
                </a:solidFill>
              </a:rPr>
              <a:t> design was an afterthought</a:t>
            </a:r>
            <a:r>
              <a:rPr lang="en-US" dirty="0" smtClean="0"/>
              <a:t>. (HD video quality) </a:t>
            </a:r>
          </a:p>
          <a:p>
            <a:endParaRPr lang="en-US" dirty="0" smtClean="0"/>
          </a:p>
          <a:p>
            <a:pPr marL="0" marR="0" lvl="0" indent="0" algn="l" defTabSz="457110" rtl="0" eaLnBrk="1" fontAlgn="auto" latinLnBrk="0" hangingPunct="1">
              <a:lnSpc>
                <a:spcPct val="100000"/>
              </a:lnSpc>
              <a:spcBef>
                <a:spcPts val="0"/>
              </a:spcBef>
              <a:spcAft>
                <a:spcPts val="0"/>
              </a:spcAft>
              <a:buClrTx/>
              <a:buSzTx/>
              <a:buFontTx/>
              <a:buNone/>
              <a:tabLst/>
              <a:defRPr/>
            </a:pPr>
            <a:r>
              <a:rPr lang="en-US" b="1" dirty="0" smtClean="0">
                <a:solidFill>
                  <a:srgbClr val="FF0000"/>
                </a:solidFill>
              </a:rPr>
              <a:t>Responsive</a:t>
            </a:r>
            <a:r>
              <a:rPr lang="en-US" dirty="0" smtClean="0">
                <a:solidFill>
                  <a:srgbClr val="FF0000"/>
                </a:solidFill>
              </a:rPr>
              <a:t> web </a:t>
            </a:r>
            <a:r>
              <a:rPr lang="en-US" b="1" dirty="0" smtClean="0">
                <a:solidFill>
                  <a:srgbClr val="FF0000"/>
                </a:solidFill>
              </a:rPr>
              <a:t>design</a:t>
            </a:r>
            <a:r>
              <a:rPr lang="en-US" dirty="0" smtClean="0">
                <a:solidFill>
                  <a:srgbClr val="FF0000"/>
                </a:solidFill>
              </a:rPr>
              <a:t> </a:t>
            </a:r>
            <a:r>
              <a:rPr lang="en-US" dirty="0" smtClean="0">
                <a:solidFill>
                  <a:srgbClr val="1C1C1C"/>
                </a:solidFill>
              </a:rPr>
              <a:t>(RWD) is an approach to web </a:t>
            </a:r>
            <a:r>
              <a:rPr lang="en-US" b="1" dirty="0" smtClean="0">
                <a:solidFill>
                  <a:srgbClr val="1C1C1C"/>
                </a:solidFill>
              </a:rPr>
              <a:t>design</a:t>
            </a:r>
            <a:r>
              <a:rPr lang="en-US" dirty="0" smtClean="0">
                <a:solidFill>
                  <a:srgbClr val="1C1C1C"/>
                </a:solidFill>
              </a:rPr>
              <a:t> aimed at allowing desktop webpages to be viewed in response to the size of the screen or web browser one is viewing with. Automatically sensed by the application. (Pinch to zoom)</a:t>
            </a:r>
          </a:p>
          <a:p>
            <a:pPr marL="0" marR="0" lvl="0" indent="0" algn="l" defTabSz="457110" rtl="0" eaLnBrk="1" fontAlgn="auto" latinLnBrk="0" hangingPunct="1">
              <a:lnSpc>
                <a:spcPct val="100000"/>
              </a:lnSpc>
              <a:spcBef>
                <a:spcPts val="0"/>
              </a:spcBef>
              <a:spcAft>
                <a:spcPts val="0"/>
              </a:spcAft>
              <a:buClrTx/>
              <a:buSzTx/>
              <a:buFontTx/>
              <a:buNone/>
              <a:tabLst/>
              <a:defRPr/>
            </a:pPr>
            <a:endParaRPr lang="en-US" dirty="0" smtClean="0">
              <a:solidFill>
                <a:srgbClr val="1C1C1C"/>
              </a:solidFill>
            </a:endParaRPr>
          </a:p>
          <a:p>
            <a:pPr marL="0" marR="0" lvl="0" indent="0" algn="l" defTabSz="457110" rtl="0" eaLnBrk="1" fontAlgn="auto" latinLnBrk="0" hangingPunct="1">
              <a:lnSpc>
                <a:spcPct val="100000"/>
              </a:lnSpc>
              <a:spcBef>
                <a:spcPts val="0"/>
              </a:spcBef>
              <a:spcAft>
                <a:spcPts val="0"/>
              </a:spcAft>
              <a:buClrTx/>
              <a:buSzTx/>
              <a:buFontTx/>
              <a:buNone/>
              <a:tabLst/>
              <a:defRPr/>
            </a:pPr>
            <a:r>
              <a:rPr lang="en-US" b="1" dirty="0" smtClean="0">
                <a:solidFill>
                  <a:srgbClr val="FF0000"/>
                </a:solidFill>
              </a:rPr>
              <a:t>Adaptive</a:t>
            </a:r>
            <a:r>
              <a:rPr lang="en-US" dirty="0" smtClean="0">
                <a:solidFill>
                  <a:srgbClr val="FF0000"/>
                </a:solidFill>
              </a:rPr>
              <a:t> web </a:t>
            </a:r>
            <a:r>
              <a:rPr lang="en-US" b="1" dirty="0" smtClean="0">
                <a:solidFill>
                  <a:srgbClr val="FF0000"/>
                </a:solidFill>
              </a:rPr>
              <a:t>design</a:t>
            </a:r>
            <a:r>
              <a:rPr lang="en-US" dirty="0" smtClean="0">
                <a:solidFill>
                  <a:srgbClr val="FF0000"/>
                </a:solidFill>
              </a:rPr>
              <a:t> </a:t>
            </a:r>
            <a:r>
              <a:rPr lang="en-US" dirty="0" smtClean="0">
                <a:solidFill>
                  <a:srgbClr val="1C1C1C"/>
                </a:solidFill>
              </a:rPr>
              <a:t>(AWD) is an approach to web </a:t>
            </a:r>
            <a:r>
              <a:rPr lang="en-US" b="1" dirty="0" smtClean="0">
                <a:solidFill>
                  <a:srgbClr val="1C1C1C"/>
                </a:solidFill>
              </a:rPr>
              <a:t>design</a:t>
            </a:r>
            <a:r>
              <a:rPr lang="en-US" dirty="0" smtClean="0">
                <a:solidFill>
                  <a:srgbClr val="1C1C1C"/>
                </a:solidFill>
              </a:rPr>
              <a:t> aimed at allowing desktop webpages to be viewed based on to the size of the screen or web browser one is viewing with. But the user must select a screen size.</a:t>
            </a:r>
          </a:p>
          <a:p>
            <a:pPr marL="0" marR="0" lvl="0" indent="0" algn="l" defTabSz="457110" rtl="0" eaLnBrk="1" fontAlgn="auto" latinLnBrk="0" hangingPunct="1">
              <a:lnSpc>
                <a:spcPct val="100000"/>
              </a:lnSpc>
              <a:spcBef>
                <a:spcPts val="0"/>
              </a:spcBef>
              <a:spcAft>
                <a:spcPts val="0"/>
              </a:spcAft>
              <a:buClrTx/>
              <a:buSzTx/>
              <a:buFontTx/>
              <a:buNone/>
              <a:tabLst/>
              <a:defRPr/>
            </a:pPr>
            <a:endParaRPr lang="en-US" dirty="0" smtClean="0">
              <a:solidFill>
                <a:srgbClr val="1C1C1C"/>
              </a:solidFill>
            </a:endParaRPr>
          </a:p>
          <a:p>
            <a:endParaRPr lang="en-US" dirty="0"/>
          </a:p>
        </p:txBody>
      </p:sp>
      <p:sp>
        <p:nvSpPr>
          <p:cNvPr id="4" name="Slide Number Placeholder 3"/>
          <p:cNvSpPr>
            <a:spLocks noGrp="1"/>
          </p:cNvSpPr>
          <p:nvPr>
            <p:ph type="sldNum" sz="quarter" idx="10"/>
          </p:nvPr>
        </p:nvSpPr>
        <p:spPr/>
        <p:txBody>
          <a:bodyPr/>
          <a:lstStyle/>
          <a:p>
            <a:fld id="{E1986B85-8C73-6543-9812-A619CCB4B7EB}" type="slidenum">
              <a:rPr lang="en-US" smtClean="0"/>
              <a:t>34</a:t>
            </a:fld>
            <a:endParaRPr lang="en-US"/>
          </a:p>
        </p:txBody>
      </p:sp>
    </p:spTree>
    <p:extLst>
      <p:ext uri="{BB962C8B-B14F-4D97-AF65-F5344CB8AC3E}">
        <p14:creationId xmlns:p14="http://schemas.microsoft.com/office/powerpoint/2010/main" val="34100869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1986B85-8C73-6543-9812-A619CCB4B7EB}" type="slidenum">
              <a:rPr lang="en-US" smtClean="0"/>
              <a:t>35</a:t>
            </a:fld>
            <a:endParaRPr lang="en-US"/>
          </a:p>
        </p:txBody>
      </p:sp>
    </p:spTree>
    <p:extLst>
      <p:ext uri="{BB962C8B-B14F-4D97-AF65-F5344CB8AC3E}">
        <p14:creationId xmlns:p14="http://schemas.microsoft.com/office/powerpoint/2010/main" val="38244484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Micro-learning is not a thing that is going to take over your LMS. This is another tool to use alongside existing</a:t>
            </a:r>
            <a:r>
              <a:rPr lang="en-US" baseline="0" dirty="0" smtClean="0"/>
              <a:t> programs and technology.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1986B85-8C73-6543-9812-A619CCB4B7EB}" type="slidenum">
              <a:rPr lang="en-US" smtClean="0"/>
              <a:t>36</a:t>
            </a:fld>
            <a:endParaRPr lang="en-US"/>
          </a:p>
        </p:txBody>
      </p:sp>
    </p:spTree>
    <p:extLst>
      <p:ext uri="{BB962C8B-B14F-4D97-AF65-F5344CB8AC3E}">
        <p14:creationId xmlns:p14="http://schemas.microsoft.com/office/powerpoint/2010/main" val="40520508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Format is important. Micro-learning is generally video, but other formats may be more appropriate. </a:t>
            </a:r>
          </a:p>
          <a:p>
            <a:endParaRPr lang="en-US" dirty="0" smtClean="0"/>
          </a:p>
          <a:p>
            <a:r>
              <a:rPr lang="en-US" dirty="0" smtClean="0"/>
              <a:t>Be sure to script accordingly.</a:t>
            </a:r>
          </a:p>
          <a:p>
            <a:r>
              <a:rPr lang="en-US" dirty="0" smtClean="0"/>
              <a:t>Audio shouldn’t have references to a visual. </a:t>
            </a:r>
          </a:p>
          <a:p>
            <a:r>
              <a:rPr lang="en-US" dirty="0" smtClean="0"/>
              <a:t>Text doesn’t have to be boring – add pictures!</a:t>
            </a:r>
          </a:p>
          <a:p>
            <a:r>
              <a:rPr lang="en-US" dirty="0" smtClean="0"/>
              <a:t>SCORM courses can be micro,</a:t>
            </a:r>
            <a:r>
              <a:rPr lang="en-US" baseline="0" dirty="0" smtClean="0"/>
              <a:t> too.</a:t>
            </a:r>
            <a:endParaRPr lang="en-US" dirty="0"/>
          </a:p>
        </p:txBody>
      </p:sp>
      <p:sp>
        <p:nvSpPr>
          <p:cNvPr id="4" name="Slide Number Placeholder 3"/>
          <p:cNvSpPr>
            <a:spLocks noGrp="1"/>
          </p:cNvSpPr>
          <p:nvPr>
            <p:ph type="sldNum" sz="quarter" idx="10"/>
          </p:nvPr>
        </p:nvSpPr>
        <p:spPr/>
        <p:txBody>
          <a:bodyPr/>
          <a:lstStyle/>
          <a:p>
            <a:fld id="{E1986B85-8C73-6543-9812-A619CCB4B7EB}" type="slidenum">
              <a:rPr lang="en-US" smtClean="0"/>
              <a:t>37</a:t>
            </a:fld>
            <a:endParaRPr lang="en-US"/>
          </a:p>
        </p:txBody>
      </p:sp>
    </p:spTree>
    <p:extLst>
      <p:ext uri="{BB962C8B-B14F-4D97-AF65-F5344CB8AC3E}">
        <p14:creationId xmlns:p14="http://schemas.microsoft.com/office/powerpoint/2010/main" val="9400239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1986B85-8C73-6543-9812-A619CCB4B7EB}" type="slidenum">
              <a:rPr lang="en-US" smtClean="0"/>
              <a:t>38</a:t>
            </a:fld>
            <a:endParaRPr lang="en-US"/>
          </a:p>
        </p:txBody>
      </p:sp>
    </p:spTree>
    <p:extLst>
      <p:ext uri="{BB962C8B-B14F-4D97-AF65-F5344CB8AC3E}">
        <p14:creationId xmlns:p14="http://schemas.microsoft.com/office/powerpoint/2010/main" val="16714146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prositions.com</a:t>
            </a:r>
            <a:r>
              <a:rPr lang="en-US" dirty="0" smtClean="0"/>
              <a:t>/training-content/</a:t>
            </a:r>
            <a:endParaRPr lang="en-US" dirty="0"/>
          </a:p>
        </p:txBody>
      </p:sp>
      <p:sp>
        <p:nvSpPr>
          <p:cNvPr id="4" name="Slide Number Placeholder 3"/>
          <p:cNvSpPr>
            <a:spLocks noGrp="1"/>
          </p:cNvSpPr>
          <p:nvPr>
            <p:ph type="sldNum" sz="quarter" idx="10"/>
          </p:nvPr>
        </p:nvSpPr>
        <p:spPr/>
        <p:txBody>
          <a:bodyPr/>
          <a:lstStyle/>
          <a:p>
            <a:fld id="{E1986B85-8C73-6543-9812-A619CCB4B7EB}" type="slidenum">
              <a:rPr lang="en-US" smtClean="0"/>
              <a:t>39</a:t>
            </a:fld>
            <a:endParaRPr lang="en-US"/>
          </a:p>
        </p:txBody>
      </p:sp>
    </p:spTree>
    <p:extLst>
      <p:ext uri="{BB962C8B-B14F-4D97-AF65-F5344CB8AC3E}">
        <p14:creationId xmlns:p14="http://schemas.microsoft.com/office/powerpoint/2010/main" val="41698988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aseline="0" dirty="0" smtClean="0"/>
              <a:t>http://www.aberdeen.com/research/12069/rr-best-practice-microlearning/content.aspx</a:t>
            </a:r>
          </a:p>
          <a:p>
            <a:pPr marL="228600" indent="-228600">
              <a:buAutoNum type="arabicPeriod"/>
            </a:pPr>
            <a:endParaRPr lang="en-US" baseline="0" dirty="0" smtClean="0"/>
          </a:p>
          <a:p>
            <a:pPr marL="0" indent="0">
              <a:buNone/>
            </a:pPr>
            <a:r>
              <a:rPr lang="en-US" baseline="0" dirty="0" smtClean="0"/>
              <a:t>The length of micro-learning can change depending on the topic and instruction covered.</a:t>
            </a:r>
            <a:endParaRPr lang="en-US" dirty="0"/>
          </a:p>
        </p:txBody>
      </p:sp>
      <p:sp>
        <p:nvSpPr>
          <p:cNvPr id="4" name="Slide Number Placeholder 3"/>
          <p:cNvSpPr>
            <a:spLocks noGrp="1"/>
          </p:cNvSpPr>
          <p:nvPr>
            <p:ph type="sldNum" sz="quarter" idx="10"/>
          </p:nvPr>
        </p:nvSpPr>
        <p:spPr/>
        <p:txBody>
          <a:bodyPr/>
          <a:lstStyle/>
          <a:p>
            <a:fld id="{E1986B85-8C73-6543-9812-A619CCB4B7EB}"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17856563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a:t>
            </a:r>
            <a:r>
              <a:rPr lang="en-US" baseline="0" dirty="0" smtClean="0"/>
              <a:t> performance support, push it out to your learners!</a:t>
            </a:r>
          </a:p>
          <a:p>
            <a:endParaRPr lang="en-US" baseline="0" dirty="0" smtClean="0"/>
          </a:p>
          <a:p>
            <a:r>
              <a:rPr lang="en-US" baseline="0" dirty="0" smtClean="0"/>
              <a:t>Send out a weekly email or use it with experiential learning.</a:t>
            </a:r>
          </a:p>
          <a:p>
            <a:endParaRPr lang="en-US" dirty="0"/>
          </a:p>
        </p:txBody>
      </p:sp>
      <p:sp>
        <p:nvSpPr>
          <p:cNvPr id="4" name="Slide Number Placeholder 3"/>
          <p:cNvSpPr>
            <a:spLocks noGrp="1"/>
          </p:cNvSpPr>
          <p:nvPr>
            <p:ph type="sldNum" sz="quarter" idx="10"/>
          </p:nvPr>
        </p:nvSpPr>
        <p:spPr/>
        <p:txBody>
          <a:bodyPr/>
          <a:lstStyle/>
          <a:p>
            <a:fld id="{E1986B85-8C73-6543-9812-A619CCB4B7EB}" type="slidenum">
              <a:rPr lang="en-US" smtClean="0"/>
              <a:t>40</a:t>
            </a:fld>
            <a:endParaRPr lang="en-US"/>
          </a:p>
        </p:txBody>
      </p:sp>
    </p:spTree>
    <p:extLst>
      <p:ext uri="{BB962C8B-B14F-4D97-AF65-F5344CB8AC3E}">
        <p14:creationId xmlns:p14="http://schemas.microsoft.com/office/powerpoint/2010/main" val="41515715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1986B85-8C73-6543-9812-A619CCB4B7EB}" type="slidenum">
              <a:rPr lang="en-US" smtClean="0"/>
              <a:t>41</a:t>
            </a:fld>
            <a:endParaRPr lang="en-US"/>
          </a:p>
        </p:txBody>
      </p:sp>
    </p:spTree>
    <p:extLst>
      <p:ext uri="{BB962C8B-B14F-4D97-AF65-F5344CB8AC3E}">
        <p14:creationId xmlns:p14="http://schemas.microsoft.com/office/powerpoint/2010/main" val="10600960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986B85-8C73-6543-9812-A619CCB4B7EB}"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10685276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1986B85-8C73-6543-9812-A619CCB4B7EB}" type="slidenum">
              <a:rPr lang="en-US" smtClean="0"/>
              <a:t>43</a:t>
            </a:fld>
            <a:endParaRPr lang="en-US"/>
          </a:p>
        </p:txBody>
      </p:sp>
    </p:spTree>
    <p:extLst>
      <p:ext uri="{BB962C8B-B14F-4D97-AF65-F5344CB8AC3E}">
        <p14:creationId xmlns:p14="http://schemas.microsoft.com/office/powerpoint/2010/main" val="16629402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986B85-8C73-6543-9812-A619CCB4B7EB}" type="slidenum">
              <a:rPr lang="en-US" smtClean="0"/>
              <a:t>44</a:t>
            </a:fld>
            <a:endParaRPr lang="en-US"/>
          </a:p>
        </p:txBody>
      </p:sp>
    </p:spTree>
    <p:extLst>
      <p:ext uri="{BB962C8B-B14F-4D97-AF65-F5344CB8AC3E}">
        <p14:creationId xmlns:p14="http://schemas.microsoft.com/office/powerpoint/2010/main" val="290942118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1986B85-8C73-6543-9812-A619CCB4B7EB}" type="slidenum">
              <a:rPr lang="en-US" smtClean="0"/>
              <a:t>45</a:t>
            </a:fld>
            <a:endParaRPr lang="en-US"/>
          </a:p>
        </p:txBody>
      </p:sp>
    </p:spTree>
    <p:extLst>
      <p:ext uri="{BB962C8B-B14F-4D97-AF65-F5344CB8AC3E}">
        <p14:creationId xmlns:p14="http://schemas.microsoft.com/office/powerpoint/2010/main" val="16212927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986B85-8C73-6543-9812-A619CCB4B7EB}"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410962050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986B85-8C73-6543-9812-A619CCB4B7EB}"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25587563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1986B85-8C73-6543-9812-A619CCB4B7EB}" type="slidenum">
              <a:rPr lang="en-US" smtClean="0"/>
              <a:t>48</a:t>
            </a:fld>
            <a:endParaRPr lang="en-US"/>
          </a:p>
        </p:txBody>
      </p:sp>
    </p:spTree>
    <p:extLst>
      <p:ext uri="{BB962C8B-B14F-4D97-AF65-F5344CB8AC3E}">
        <p14:creationId xmlns:p14="http://schemas.microsoft.com/office/powerpoint/2010/main" val="33290872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1986B85-8C73-6543-9812-A619CCB4B7EB}"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15213021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457110" rtl="0" eaLnBrk="1" fontAlgn="auto" latinLnBrk="0" hangingPunct="1">
              <a:lnSpc>
                <a:spcPct val="100000"/>
              </a:lnSpc>
              <a:spcBef>
                <a:spcPts val="0"/>
              </a:spcBef>
              <a:spcAft>
                <a:spcPts val="0"/>
              </a:spcAft>
              <a:buClrTx/>
              <a:buSzTx/>
              <a:buFontTx/>
              <a:buNone/>
              <a:tabLst/>
              <a:defRPr/>
            </a:pPr>
            <a:r>
              <a:rPr lang="en-US" dirty="0" smtClean="0"/>
              <a:t>Modern</a:t>
            </a:r>
            <a:r>
              <a:rPr lang="en-US" baseline="0" dirty="0" smtClean="0"/>
              <a:t> and Mobile Learner – Not by age or generation! All ages are exhibiting these traits.</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E1986B85-8C73-6543-9812-A619CCB4B7EB}"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274880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smtClean="0"/>
          </a:p>
          <a:p>
            <a:pPr marL="0" marR="0" indent="0" algn="l" defTabSz="457110" rtl="0" eaLnBrk="1" fontAlgn="auto" latinLnBrk="0" hangingPunct="1">
              <a:lnSpc>
                <a:spcPct val="100000"/>
              </a:lnSpc>
              <a:spcBef>
                <a:spcPts val="0"/>
              </a:spcBef>
              <a:spcAft>
                <a:spcPts val="0"/>
              </a:spcAft>
              <a:buClrTx/>
              <a:buSzTx/>
              <a:buFontTx/>
              <a:buNone/>
              <a:tabLst/>
              <a:defRPr/>
            </a:pPr>
            <a:r>
              <a:rPr lang="en-US" sz="1200" b="1" baseline="0" dirty="0" smtClean="0">
                <a:solidFill>
                  <a:srgbClr val="5C5C5C"/>
                </a:solidFill>
              </a:rPr>
              <a:t>Crave Instant Access to Information</a:t>
            </a:r>
            <a:r>
              <a:rPr lang="en-US" sz="1200" dirty="0" smtClean="0">
                <a:solidFill>
                  <a:srgbClr val="5C5C5C"/>
                </a:solidFill>
              </a:rPr>
              <a:t>- Modern learners are well educated, highly informed, and have constant access to information to make decisions. </a:t>
            </a:r>
          </a:p>
          <a:p>
            <a:pPr marL="0" marR="0" indent="0" algn="l" defTabSz="457110" rtl="0" eaLnBrk="1" fontAlgn="auto" latinLnBrk="0" hangingPunct="1">
              <a:lnSpc>
                <a:spcPct val="100000"/>
              </a:lnSpc>
              <a:spcBef>
                <a:spcPts val="0"/>
              </a:spcBef>
              <a:spcAft>
                <a:spcPts val="0"/>
              </a:spcAft>
              <a:buClrTx/>
              <a:buSzTx/>
              <a:buFontTx/>
              <a:buNone/>
              <a:tabLst/>
              <a:defRPr/>
            </a:pPr>
            <a:endParaRPr lang="en-US" sz="1200" dirty="0" smtClean="0">
              <a:solidFill>
                <a:srgbClr val="5C5C5C"/>
              </a:solidFill>
            </a:endParaRPr>
          </a:p>
          <a:p>
            <a:pPr marL="0" marR="0" indent="0" algn="l" defTabSz="457110" rtl="0" eaLnBrk="1" fontAlgn="auto" latinLnBrk="0" hangingPunct="1">
              <a:lnSpc>
                <a:spcPct val="100000"/>
              </a:lnSpc>
              <a:spcBef>
                <a:spcPts val="0"/>
              </a:spcBef>
              <a:spcAft>
                <a:spcPts val="0"/>
              </a:spcAft>
              <a:buClrTx/>
              <a:buSzTx/>
              <a:buFontTx/>
              <a:buNone/>
              <a:tabLst/>
              <a:defRPr/>
            </a:pPr>
            <a:r>
              <a:rPr lang="en-US" sz="1200" b="1" dirty="0" smtClean="0">
                <a:solidFill>
                  <a:srgbClr val="5C5C5C"/>
                </a:solidFill>
              </a:rPr>
              <a:t>Seek Social Validation-</a:t>
            </a:r>
            <a:r>
              <a:rPr lang="en-US" sz="1200" b="1" baseline="0" dirty="0" smtClean="0">
                <a:solidFill>
                  <a:srgbClr val="5C5C5C"/>
                </a:solidFill>
              </a:rPr>
              <a:t> </a:t>
            </a:r>
            <a:r>
              <a:rPr lang="en-US" sz="1200" b="0" baseline="0" dirty="0" smtClean="0">
                <a:solidFill>
                  <a:srgbClr val="1C1C1C"/>
                </a:solidFill>
              </a:rPr>
              <a:t>they </a:t>
            </a:r>
            <a:r>
              <a:rPr lang="en-US" sz="1200" dirty="0" smtClean="0">
                <a:solidFill>
                  <a:srgbClr val="1C1C1C"/>
                </a:solidFill>
              </a:rPr>
              <a:t>crave collaboration and trust peers as a source of truth more than senior authority figures. Coaching and mentoring is welcome, but changing and becoming democratized. </a:t>
            </a:r>
          </a:p>
          <a:p>
            <a:pPr marL="0" marR="0" indent="0" algn="l" defTabSz="457110" rtl="0" eaLnBrk="1" fontAlgn="auto" latinLnBrk="0" hangingPunct="1">
              <a:lnSpc>
                <a:spcPct val="100000"/>
              </a:lnSpc>
              <a:spcBef>
                <a:spcPts val="0"/>
              </a:spcBef>
              <a:spcAft>
                <a:spcPts val="0"/>
              </a:spcAft>
              <a:buClrTx/>
              <a:buSzTx/>
              <a:buFontTx/>
              <a:buNone/>
              <a:tabLst/>
              <a:defRPr/>
            </a:pPr>
            <a:endParaRPr lang="en-US" sz="1200" dirty="0" smtClean="0">
              <a:solidFill>
                <a:srgbClr val="1C1C1C"/>
              </a:solidFill>
            </a:endParaRPr>
          </a:p>
          <a:p>
            <a:pPr marL="0" marR="0" indent="0" algn="l" defTabSz="457110" rtl="0" eaLnBrk="1" fontAlgn="auto" latinLnBrk="0" hangingPunct="1">
              <a:lnSpc>
                <a:spcPct val="100000"/>
              </a:lnSpc>
              <a:spcBef>
                <a:spcPts val="0"/>
              </a:spcBef>
              <a:spcAft>
                <a:spcPts val="0"/>
              </a:spcAft>
              <a:buClrTx/>
              <a:buSzTx/>
              <a:buFontTx/>
              <a:buNone/>
              <a:tabLst/>
              <a:defRPr/>
            </a:pPr>
            <a:r>
              <a:rPr lang="en-US" sz="1200" b="1" dirty="0" smtClean="0">
                <a:solidFill>
                  <a:srgbClr val="1C1C1C"/>
                </a:solidFill>
              </a:rPr>
              <a:t>Have Shorter Attention Spans- </a:t>
            </a:r>
            <a:r>
              <a:rPr lang="en-US" sz="1200" dirty="0" smtClean="0">
                <a:solidFill>
                  <a:srgbClr val="5C5C5C"/>
                </a:solidFill>
              </a:rPr>
              <a:t>Typically they won’t watch a training video longer than 10 minutes and won’t sit through a 2-hour eLearning course. </a:t>
            </a:r>
          </a:p>
          <a:p>
            <a:pPr marL="0" marR="0" indent="0" algn="l" defTabSz="457110" rtl="0" eaLnBrk="1" fontAlgn="auto" latinLnBrk="0" hangingPunct="1">
              <a:lnSpc>
                <a:spcPct val="100000"/>
              </a:lnSpc>
              <a:spcBef>
                <a:spcPts val="0"/>
              </a:spcBef>
              <a:spcAft>
                <a:spcPts val="0"/>
              </a:spcAft>
              <a:buClrTx/>
              <a:buSzTx/>
              <a:buFontTx/>
              <a:buNone/>
              <a:tabLst/>
              <a:defRPr/>
            </a:pPr>
            <a:endParaRPr lang="en-US" sz="1200" dirty="0" smtClean="0">
              <a:solidFill>
                <a:srgbClr val="5C5C5C"/>
              </a:solidFill>
            </a:endParaRPr>
          </a:p>
          <a:p>
            <a:pPr marL="0" marR="0" indent="0" algn="l" defTabSz="457110" rtl="0" eaLnBrk="1" fontAlgn="auto" latinLnBrk="0" hangingPunct="1">
              <a:lnSpc>
                <a:spcPct val="100000"/>
              </a:lnSpc>
              <a:spcBef>
                <a:spcPts val="0"/>
              </a:spcBef>
              <a:spcAft>
                <a:spcPts val="0"/>
              </a:spcAft>
              <a:buClrTx/>
              <a:buSzTx/>
              <a:buFontTx/>
              <a:buNone/>
              <a:tabLst/>
              <a:defRPr/>
            </a:pPr>
            <a:r>
              <a:rPr lang="en-US" sz="1200" b="1" dirty="0" smtClean="0">
                <a:solidFill>
                  <a:srgbClr val="5C5C5C"/>
                </a:solidFill>
              </a:rPr>
              <a:t>Search Online for Help at Work- </a:t>
            </a:r>
            <a:r>
              <a:rPr lang="en-US" sz="1200" dirty="0" smtClean="0">
                <a:solidFill>
                  <a:srgbClr val="5C5C5C"/>
                </a:solidFill>
              </a:rPr>
              <a:t>Over 75% of modern learners search online for help with their jobs. On average they spend 2 hours a day searching for “job-related” information. </a:t>
            </a:r>
          </a:p>
          <a:p>
            <a:pPr marL="0" marR="0" indent="0" algn="l" defTabSz="457110" rtl="0" eaLnBrk="1" fontAlgn="auto" latinLnBrk="0" hangingPunct="1">
              <a:lnSpc>
                <a:spcPct val="100000"/>
              </a:lnSpc>
              <a:spcBef>
                <a:spcPts val="0"/>
              </a:spcBef>
              <a:spcAft>
                <a:spcPts val="0"/>
              </a:spcAft>
              <a:buClrTx/>
              <a:buSzTx/>
              <a:buFontTx/>
              <a:buNone/>
              <a:tabLst/>
              <a:defRPr/>
            </a:pPr>
            <a:endParaRPr lang="en-US" sz="1200" dirty="0" smtClean="0">
              <a:solidFill>
                <a:srgbClr val="5C5C5C"/>
              </a:solidFill>
            </a:endParaRPr>
          </a:p>
          <a:p>
            <a:pPr marL="0" marR="0" indent="0" algn="l" defTabSz="457110" rtl="0" eaLnBrk="1" fontAlgn="auto" latinLnBrk="0" hangingPunct="1">
              <a:lnSpc>
                <a:spcPct val="100000"/>
              </a:lnSpc>
              <a:spcBef>
                <a:spcPts val="0"/>
              </a:spcBef>
              <a:spcAft>
                <a:spcPts val="0"/>
              </a:spcAft>
              <a:buClrTx/>
              <a:buSzTx/>
              <a:buFontTx/>
              <a:buNone/>
              <a:tabLst/>
              <a:defRPr/>
            </a:pPr>
            <a:r>
              <a:rPr lang="en-US" sz="1200" b="1" dirty="0" smtClean="0">
                <a:solidFill>
                  <a:srgbClr val="5C5C5C"/>
                </a:solidFill>
              </a:rPr>
              <a:t>Comfortable with Technology</a:t>
            </a:r>
            <a:r>
              <a:rPr lang="en-US" sz="1200" dirty="0" smtClean="0">
                <a:solidFill>
                  <a:srgbClr val="5C5C5C"/>
                </a:solidFill>
              </a:rPr>
              <a:t>- They are online 27 times a day, unlock their smartphones 9 times each hour, and expect technology to support their learning. </a:t>
            </a:r>
          </a:p>
          <a:p>
            <a:pPr marL="0" marR="0" indent="0" algn="l" defTabSz="45711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https://www.bersin.com/Practice/Detail.aspx?id=18071</a:t>
            </a:r>
          </a:p>
          <a:p>
            <a:pPr marL="0" marR="0" lvl="1" indent="0" algn="l" defTabSz="457110" rtl="0" eaLnBrk="1" fontAlgn="auto" latinLnBrk="0" hangingPunct="1">
              <a:lnSpc>
                <a:spcPct val="100000"/>
              </a:lnSpc>
              <a:spcBef>
                <a:spcPts val="0"/>
              </a:spcBef>
              <a:spcAft>
                <a:spcPts val="0"/>
              </a:spcAft>
              <a:buClrTx/>
              <a:buSzTx/>
              <a:buFontTx/>
              <a:buNone/>
              <a:tabLst/>
              <a:defRPr/>
            </a:pPr>
            <a:r>
              <a:rPr lang="en-US" sz="2800" dirty="0" smtClean="0"/>
              <a:t>https://mrmck.wordpress.com/2015/06/19/meet-the-modern-learner-infographic/</a:t>
            </a:r>
          </a:p>
          <a:p>
            <a:endParaRPr lang="en-US" dirty="0"/>
          </a:p>
        </p:txBody>
      </p:sp>
      <p:sp>
        <p:nvSpPr>
          <p:cNvPr id="4" name="Slide Number Placeholder 3"/>
          <p:cNvSpPr>
            <a:spLocks noGrp="1"/>
          </p:cNvSpPr>
          <p:nvPr>
            <p:ph type="sldNum" sz="quarter" idx="10"/>
          </p:nvPr>
        </p:nvSpPr>
        <p:spPr/>
        <p:txBody>
          <a:bodyPr/>
          <a:lstStyle/>
          <a:p>
            <a:fld id="{E1986B85-8C73-6543-9812-A619CCB4B7EB}"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4598941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http://time.com/3858309/attention-spans-goldfish/</a:t>
            </a:r>
            <a:endParaRPr lang="en-US" dirty="0"/>
          </a:p>
        </p:txBody>
      </p:sp>
      <p:sp>
        <p:nvSpPr>
          <p:cNvPr id="4" name="Slide Number Placeholder 3"/>
          <p:cNvSpPr>
            <a:spLocks noGrp="1"/>
          </p:cNvSpPr>
          <p:nvPr>
            <p:ph type="sldNum" sz="quarter" idx="10"/>
          </p:nvPr>
        </p:nvSpPr>
        <p:spPr/>
        <p:txBody>
          <a:bodyPr/>
          <a:lstStyle/>
          <a:p>
            <a:fld id="{E1986B85-8C73-6543-9812-A619CCB4B7EB}"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27860895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We’re becoming dependent</a:t>
            </a:r>
            <a:r>
              <a:rPr lang="en-US" baseline="0" dirty="0" smtClean="0"/>
              <a:t> on this mobile device.</a:t>
            </a:r>
            <a:endParaRPr lang="en-US" dirty="0" smtClean="0"/>
          </a:p>
          <a:p>
            <a:endParaRPr lang="en-US" dirty="0" smtClean="0"/>
          </a:p>
          <a:p>
            <a:r>
              <a:rPr lang="en-US" dirty="0" smtClean="0"/>
              <a:t>http://joshbersin.com/2017/03/the-disruption-of-digital-learning-ten-things-we-have-learned/</a:t>
            </a:r>
          </a:p>
          <a:p>
            <a:pPr marL="0" marR="0" lvl="0" indent="0" algn="l" defTabSz="457110" rtl="0" eaLnBrk="1" fontAlgn="auto" latinLnBrk="0" hangingPunct="1">
              <a:lnSpc>
                <a:spcPct val="100000"/>
              </a:lnSpc>
              <a:spcBef>
                <a:spcPts val="0"/>
              </a:spcBef>
              <a:spcAft>
                <a:spcPts val="0"/>
              </a:spcAft>
              <a:buClrTx/>
              <a:buSzTx/>
              <a:buFontTx/>
              <a:buNone/>
              <a:tabLst/>
              <a:defRPr/>
            </a:pPr>
            <a:r>
              <a:rPr lang="en-US" dirty="0" smtClean="0"/>
              <a:t>http://time.com/4147614/smartphone-usage-us-2015/</a:t>
            </a:r>
          </a:p>
          <a:p>
            <a:pPr marL="0" marR="0" lvl="0" indent="0" algn="l" defTabSz="457110" rtl="0" eaLnBrk="1" fontAlgn="auto" latinLnBrk="0" hangingPunct="1">
              <a:lnSpc>
                <a:spcPct val="100000"/>
              </a:lnSpc>
              <a:spcBef>
                <a:spcPts val="0"/>
              </a:spcBef>
              <a:spcAft>
                <a:spcPts val="0"/>
              </a:spcAft>
              <a:buClrTx/>
              <a:buSzTx/>
              <a:buFontTx/>
              <a:buNone/>
              <a:tabLst/>
              <a:defRPr/>
            </a:pPr>
            <a:endParaRPr lang="en-US" sz="1200" baseline="30000" dirty="0" smtClean="0">
              <a:solidFill>
                <a:schemeClr val="bg1"/>
              </a:solidFill>
            </a:endParaRPr>
          </a:p>
          <a:p>
            <a:endParaRPr lang="en-US" dirty="0"/>
          </a:p>
        </p:txBody>
      </p:sp>
      <p:sp>
        <p:nvSpPr>
          <p:cNvPr id="4" name="Slide Number Placeholder 3"/>
          <p:cNvSpPr>
            <a:spLocks noGrp="1"/>
          </p:cNvSpPr>
          <p:nvPr>
            <p:ph type="sldNum" sz="quarter" idx="10"/>
          </p:nvPr>
        </p:nvSpPr>
        <p:spPr/>
        <p:txBody>
          <a:bodyPr/>
          <a:lstStyle/>
          <a:p>
            <a:fld id="{E1986B85-8C73-6543-9812-A619CCB4B7EB}"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33699762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164948"/>
            <a:ext cx="12192000" cy="931254"/>
          </a:xfrm>
        </p:spPr>
        <p:txBody>
          <a:bodyPr anchor="b">
            <a:noAutofit/>
          </a:bodyPr>
          <a:lstStyle>
            <a:lvl1pPr algn="ctr">
              <a:defRPr sz="44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0" y="3563126"/>
            <a:ext cx="12192000" cy="493308"/>
          </a:xfrm>
        </p:spPr>
        <p:txBody>
          <a:bodyPr/>
          <a:lstStyle>
            <a:lvl1pPr marL="0" indent="0" algn="ctr">
              <a:buNone/>
              <a:defRPr sz="2400">
                <a:solidFill>
                  <a:srgbClr val="F0F0F0"/>
                </a:solidFill>
              </a:defRPr>
            </a:lvl1pPr>
            <a:lvl2pPr marL="457110" indent="0" algn="ctr">
              <a:buNone/>
              <a:defRPr sz="2100"/>
            </a:lvl2pPr>
            <a:lvl3pPr marL="914216" indent="0" algn="ctr">
              <a:buNone/>
              <a:defRPr sz="1800"/>
            </a:lvl3pPr>
            <a:lvl4pPr marL="1371325" indent="0" algn="ctr">
              <a:buNone/>
              <a:defRPr sz="1500"/>
            </a:lvl4pPr>
            <a:lvl5pPr marL="1828435" indent="0" algn="ctr">
              <a:buNone/>
              <a:defRPr sz="1500"/>
            </a:lvl5pPr>
            <a:lvl6pPr marL="2285543" indent="0" algn="ctr">
              <a:buNone/>
              <a:defRPr sz="1500"/>
            </a:lvl6pPr>
            <a:lvl7pPr marL="2742652" indent="0" algn="ctr">
              <a:buNone/>
              <a:defRPr sz="1500"/>
            </a:lvl7pPr>
            <a:lvl8pPr marL="3199759" indent="0" algn="ctr">
              <a:buNone/>
              <a:defRPr sz="1500"/>
            </a:lvl8pPr>
            <a:lvl9pPr marL="3656869" indent="0" algn="ctr">
              <a:buNone/>
              <a:defRPr sz="1500"/>
            </a:lvl9pPr>
          </a:lstStyle>
          <a:p>
            <a:r>
              <a:rPr lang="en-US" smtClean="0"/>
              <a:t>Click to edit Master subtitle style</a:t>
            </a:r>
            <a:endParaRPr lang="en-US" dirty="0"/>
          </a:p>
        </p:txBody>
      </p:sp>
    </p:spTree>
    <p:extLst>
      <p:ext uri="{BB962C8B-B14F-4D97-AF65-F5344CB8AC3E}">
        <p14:creationId xmlns:p14="http://schemas.microsoft.com/office/powerpoint/2010/main" val="13335280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baseline="0">
                <a:solidFill>
                  <a:srgbClr val="035084"/>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E329D7-DCEB-8447-AEAB-CCBC3E4B0F6B}" type="slidenum">
              <a:rPr lang="en-US" smtClean="0"/>
              <a:t>‹#›</a:t>
            </a:fld>
            <a:endParaRPr lang="en-US"/>
          </a:p>
        </p:txBody>
      </p:sp>
      <p:sp>
        <p:nvSpPr>
          <p:cNvPr id="7" name="Flowchart: Off-page Connector 6"/>
          <p:cNvSpPr/>
          <p:nvPr/>
        </p:nvSpPr>
        <p:spPr>
          <a:xfrm>
            <a:off x="11463869" y="0"/>
            <a:ext cx="567267" cy="567268"/>
          </a:xfrm>
          <a:prstGeom prst="flowChartOffpageConnector">
            <a:avLst/>
          </a:prstGeom>
          <a:solidFill>
            <a:srgbClr val="03508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2" tIns="45712" rIns="91422" bIns="45712" rtlCol="0" anchor="ctr"/>
          <a:lstStyle/>
          <a:p>
            <a:pPr algn="ctr"/>
            <a:endParaRPr lang="en-US"/>
          </a:p>
        </p:txBody>
      </p:sp>
    </p:spTree>
    <p:extLst>
      <p:ext uri="{BB962C8B-B14F-4D97-AF65-F5344CB8AC3E}">
        <p14:creationId xmlns:p14="http://schemas.microsoft.com/office/powerpoint/2010/main" val="37075136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lvl1pPr>
              <a:defRPr cap="all" baseline="0">
                <a:solidFill>
                  <a:srgbClr val="035084"/>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E329D7-DCEB-8447-AEAB-CCBC3E4B0F6B}" type="slidenum">
              <a:rPr lang="en-US" smtClean="0"/>
              <a:t>‹#›</a:t>
            </a:fld>
            <a:endParaRPr lang="en-US"/>
          </a:p>
        </p:txBody>
      </p:sp>
      <p:sp>
        <p:nvSpPr>
          <p:cNvPr id="7" name="Flowchart: Off-page Connector 6"/>
          <p:cNvSpPr/>
          <p:nvPr/>
        </p:nvSpPr>
        <p:spPr>
          <a:xfrm>
            <a:off x="11463869" y="0"/>
            <a:ext cx="567267" cy="567268"/>
          </a:xfrm>
          <a:prstGeom prst="flowChartOffpageConnector">
            <a:avLst/>
          </a:prstGeom>
          <a:solidFill>
            <a:srgbClr val="03508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2" tIns="45712" rIns="91422" bIns="45712" rtlCol="0" anchor="ctr"/>
          <a:lstStyle/>
          <a:p>
            <a:pPr algn="ctr"/>
            <a:endParaRPr lang="en-US"/>
          </a:p>
        </p:txBody>
      </p:sp>
    </p:spTree>
    <p:extLst>
      <p:ext uri="{BB962C8B-B14F-4D97-AF65-F5344CB8AC3E}">
        <p14:creationId xmlns:p14="http://schemas.microsoft.com/office/powerpoint/2010/main" val="25503320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591300" y="390525"/>
            <a:ext cx="5600700" cy="4429125"/>
          </a:xfrm>
        </p:spPr>
        <p:txBody>
          <a:bodyPr anchor="b">
            <a:noAutofit/>
          </a:bodyPr>
          <a:lstStyle>
            <a:lvl1pPr algn="ctr">
              <a:defRPr sz="4400">
                <a:solidFill>
                  <a:srgbClr val="88BA24"/>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591300" y="5201426"/>
            <a:ext cx="5600700" cy="1123174"/>
          </a:xfrm>
        </p:spPr>
        <p:txBody>
          <a:bodyPr/>
          <a:lstStyle>
            <a:lvl1pPr marL="0" indent="0" algn="ctr">
              <a:buNone/>
              <a:defRPr sz="2400">
                <a:solidFill>
                  <a:schemeClr val="tx1">
                    <a:lumMod val="60000"/>
                    <a:lumOff val="40000"/>
                  </a:schemeClr>
                </a:solidFill>
              </a:defRPr>
            </a:lvl1pPr>
            <a:lvl2pPr marL="457110" indent="0" algn="ctr">
              <a:buNone/>
              <a:defRPr sz="2100"/>
            </a:lvl2pPr>
            <a:lvl3pPr marL="914216" indent="0" algn="ctr">
              <a:buNone/>
              <a:defRPr sz="1800"/>
            </a:lvl3pPr>
            <a:lvl4pPr marL="1371325" indent="0" algn="ctr">
              <a:buNone/>
              <a:defRPr sz="1500"/>
            </a:lvl4pPr>
            <a:lvl5pPr marL="1828435" indent="0" algn="ctr">
              <a:buNone/>
              <a:defRPr sz="1500"/>
            </a:lvl5pPr>
            <a:lvl6pPr marL="2285543" indent="0" algn="ctr">
              <a:buNone/>
              <a:defRPr sz="1500"/>
            </a:lvl6pPr>
            <a:lvl7pPr marL="2742652" indent="0" algn="ctr">
              <a:buNone/>
              <a:defRPr sz="1500"/>
            </a:lvl7pPr>
            <a:lvl8pPr marL="3199759" indent="0" algn="ctr">
              <a:buNone/>
              <a:defRPr sz="1500"/>
            </a:lvl8pPr>
            <a:lvl9pPr marL="3656869" indent="0" algn="ctr">
              <a:buNone/>
              <a:defRPr sz="1500"/>
            </a:lvl9pPr>
          </a:lstStyle>
          <a:p>
            <a:r>
              <a:rPr lang="en-US" smtClean="0"/>
              <a:t>Click to edit Master subtitle style</a:t>
            </a:r>
            <a:endParaRPr lang="en-US" dirty="0"/>
          </a:p>
        </p:txBody>
      </p:sp>
    </p:spTree>
    <p:extLst>
      <p:ext uri="{BB962C8B-B14F-4D97-AF65-F5344CB8AC3E}">
        <p14:creationId xmlns:p14="http://schemas.microsoft.com/office/powerpoint/2010/main" val="33303764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baseline="0">
                <a:solidFill>
                  <a:srgbClr val="035084"/>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p:txBody>
          <a:bodyPr/>
          <a:lstStyle/>
          <a:p>
            <a:endParaRPr lang="en-US">
              <a:solidFill>
                <a:srgbClr val="5C5C5C">
                  <a:tint val="75000"/>
                </a:srgbClr>
              </a:solidFill>
            </a:endParaRPr>
          </a:p>
        </p:txBody>
      </p:sp>
      <p:sp>
        <p:nvSpPr>
          <p:cNvPr id="6" name="Slide Number Placeholder 5"/>
          <p:cNvSpPr>
            <a:spLocks noGrp="1"/>
          </p:cNvSpPr>
          <p:nvPr>
            <p:ph type="sldNum" sz="quarter" idx="12"/>
          </p:nvPr>
        </p:nvSpPr>
        <p:spPr/>
        <p:txBody>
          <a:bodyPr/>
          <a:lstStyle/>
          <a:p>
            <a:fld id="{FCE329D7-DCEB-8447-AEAB-CCBC3E4B0F6B}" type="slidenum">
              <a:rPr lang="en-US" smtClean="0">
                <a:solidFill>
                  <a:srgbClr val="5C5C5C">
                    <a:tint val="75000"/>
                  </a:srgbClr>
                </a:solidFill>
              </a:rPr>
              <a:pPr/>
              <a:t>‹#›</a:t>
            </a:fld>
            <a:endParaRPr lang="en-US">
              <a:solidFill>
                <a:srgbClr val="5C5C5C">
                  <a:tint val="75000"/>
                </a:srgbClr>
              </a:solidFill>
            </a:endParaRPr>
          </a:p>
        </p:txBody>
      </p:sp>
      <p:sp>
        <p:nvSpPr>
          <p:cNvPr id="7" name="Flowchart: Off-page Connector 6"/>
          <p:cNvSpPr/>
          <p:nvPr/>
        </p:nvSpPr>
        <p:spPr>
          <a:xfrm>
            <a:off x="11463869" y="0"/>
            <a:ext cx="567267" cy="567268"/>
          </a:xfrm>
          <a:prstGeom prst="flowChartOffpageConnector">
            <a:avLst/>
          </a:prstGeom>
          <a:solidFill>
            <a:srgbClr val="88BA2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2" tIns="45712" rIns="91422" bIns="45712" rtlCol="0" anchor="ctr"/>
          <a:lstStyle/>
          <a:p>
            <a:pPr algn="ctr"/>
            <a:endParaRPr lang="en-US">
              <a:solidFill>
                <a:prstClr val="white"/>
              </a:solidFill>
            </a:endParaRPr>
          </a:p>
        </p:txBody>
      </p:sp>
    </p:spTree>
    <p:extLst>
      <p:ext uri="{BB962C8B-B14F-4D97-AF65-F5344CB8AC3E}">
        <p14:creationId xmlns:p14="http://schemas.microsoft.com/office/powerpoint/2010/main" val="18158035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ound Same Side Corner Rectangle 6"/>
          <p:cNvSpPr/>
          <p:nvPr/>
        </p:nvSpPr>
        <p:spPr>
          <a:xfrm rot="10800000">
            <a:off x="544755" y="-19457"/>
            <a:ext cx="3822971" cy="6877457"/>
          </a:xfrm>
          <a:prstGeom prst="round2SameRect">
            <a:avLst>
              <a:gd name="adj1" fmla="val 0"/>
              <a:gd name="adj2" fmla="val 0"/>
            </a:avLst>
          </a:prstGeom>
          <a:solidFill>
            <a:srgbClr val="88BA24"/>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2" rIns="91422" bIns="45712" rtlCol="0" anchor="ctr"/>
          <a:lstStyle/>
          <a:p>
            <a:pPr algn="ctr"/>
            <a:endParaRPr lang="en-US">
              <a:solidFill>
                <a:prstClr val="white"/>
              </a:solidFill>
            </a:endParaRPr>
          </a:p>
        </p:txBody>
      </p:sp>
      <p:sp>
        <p:nvSpPr>
          <p:cNvPr id="3" name="Text Placeholder 2"/>
          <p:cNvSpPr>
            <a:spLocks noGrp="1"/>
          </p:cNvSpPr>
          <p:nvPr>
            <p:ph type="body" idx="1"/>
          </p:nvPr>
        </p:nvSpPr>
        <p:spPr>
          <a:xfrm>
            <a:off x="690667" y="4104010"/>
            <a:ext cx="3531140" cy="1859046"/>
          </a:xfrm>
        </p:spPr>
        <p:txBody>
          <a:bodyPr/>
          <a:lstStyle>
            <a:lvl1pPr marL="0" indent="0">
              <a:buNone/>
              <a:defRPr sz="2400">
                <a:solidFill>
                  <a:srgbClr val="5C5C5C"/>
                </a:solidFill>
              </a:defRPr>
            </a:lvl1pPr>
            <a:lvl2pPr marL="457110" indent="0">
              <a:buNone/>
              <a:defRPr sz="2100">
                <a:solidFill>
                  <a:schemeClr val="tx1">
                    <a:tint val="75000"/>
                  </a:schemeClr>
                </a:solidFill>
              </a:defRPr>
            </a:lvl2pPr>
            <a:lvl3pPr marL="914216" indent="0">
              <a:buNone/>
              <a:defRPr sz="1800">
                <a:solidFill>
                  <a:schemeClr val="tx1">
                    <a:tint val="75000"/>
                  </a:schemeClr>
                </a:solidFill>
              </a:defRPr>
            </a:lvl3pPr>
            <a:lvl4pPr marL="1371325" indent="0">
              <a:buNone/>
              <a:defRPr sz="1500">
                <a:solidFill>
                  <a:schemeClr val="tx1">
                    <a:tint val="75000"/>
                  </a:schemeClr>
                </a:solidFill>
              </a:defRPr>
            </a:lvl4pPr>
            <a:lvl5pPr marL="1828435" indent="0">
              <a:buNone/>
              <a:defRPr sz="1500">
                <a:solidFill>
                  <a:schemeClr val="tx1">
                    <a:tint val="75000"/>
                  </a:schemeClr>
                </a:solidFill>
              </a:defRPr>
            </a:lvl5pPr>
            <a:lvl6pPr marL="2285543" indent="0">
              <a:buNone/>
              <a:defRPr sz="1500">
                <a:solidFill>
                  <a:schemeClr val="tx1">
                    <a:tint val="75000"/>
                  </a:schemeClr>
                </a:solidFill>
              </a:defRPr>
            </a:lvl6pPr>
            <a:lvl7pPr marL="2742652" indent="0">
              <a:buNone/>
              <a:defRPr sz="1500">
                <a:solidFill>
                  <a:schemeClr val="tx1">
                    <a:tint val="75000"/>
                  </a:schemeClr>
                </a:solidFill>
              </a:defRPr>
            </a:lvl7pPr>
            <a:lvl8pPr marL="3199759" indent="0">
              <a:buNone/>
              <a:defRPr sz="1500">
                <a:solidFill>
                  <a:schemeClr val="tx1">
                    <a:tint val="75000"/>
                  </a:schemeClr>
                </a:solidFill>
              </a:defRPr>
            </a:lvl8pPr>
            <a:lvl9pPr marL="3656869" indent="0">
              <a:buNone/>
              <a:defRPr sz="1500">
                <a:solidFill>
                  <a:schemeClr val="tx1">
                    <a:tint val="75000"/>
                  </a:schemeClr>
                </a:solidFill>
              </a:defRPr>
            </a:lvl9pPr>
          </a:lstStyle>
          <a:p>
            <a:pPr lvl="0"/>
            <a:r>
              <a:rPr lang="en-US" dirty="0" smtClean="0"/>
              <a:t>Click to edit Master text styles</a:t>
            </a:r>
          </a:p>
        </p:txBody>
      </p:sp>
      <p:sp>
        <p:nvSpPr>
          <p:cNvPr id="5" name="Footer Placeholder 4"/>
          <p:cNvSpPr>
            <a:spLocks noGrp="1"/>
          </p:cNvSpPr>
          <p:nvPr>
            <p:ph type="ftr" sz="quarter" idx="11"/>
          </p:nvPr>
        </p:nvSpPr>
        <p:spPr/>
        <p:txBody>
          <a:bodyPr/>
          <a:lstStyle/>
          <a:p>
            <a:endParaRPr lang="en-US">
              <a:solidFill>
                <a:srgbClr val="5C5C5C">
                  <a:tint val="75000"/>
                </a:srgbClr>
              </a:solidFill>
            </a:endParaRPr>
          </a:p>
        </p:txBody>
      </p:sp>
      <p:sp>
        <p:nvSpPr>
          <p:cNvPr id="6" name="Slide Number Placeholder 5"/>
          <p:cNvSpPr>
            <a:spLocks noGrp="1"/>
          </p:cNvSpPr>
          <p:nvPr>
            <p:ph type="sldNum" sz="quarter" idx="12"/>
          </p:nvPr>
        </p:nvSpPr>
        <p:spPr/>
        <p:txBody>
          <a:bodyPr/>
          <a:lstStyle/>
          <a:p>
            <a:fld id="{FCE329D7-DCEB-8447-AEAB-CCBC3E4B0F6B}" type="slidenum">
              <a:rPr lang="en-US" smtClean="0">
                <a:solidFill>
                  <a:srgbClr val="5C5C5C">
                    <a:tint val="75000"/>
                  </a:srgbClr>
                </a:solidFill>
              </a:rPr>
              <a:pPr/>
              <a:t>‹#›</a:t>
            </a:fld>
            <a:endParaRPr lang="en-US">
              <a:solidFill>
                <a:srgbClr val="5C5C5C">
                  <a:tint val="75000"/>
                </a:srgbClr>
              </a:solidFill>
            </a:endParaRPr>
          </a:p>
        </p:txBody>
      </p:sp>
      <p:sp>
        <p:nvSpPr>
          <p:cNvPr id="2" name="Title 1"/>
          <p:cNvSpPr>
            <a:spLocks noGrp="1"/>
          </p:cNvSpPr>
          <p:nvPr>
            <p:ph type="title"/>
          </p:nvPr>
        </p:nvSpPr>
        <p:spPr>
          <a:xfrm>
            <a:off x="690667" y="836581"/>
            <a:ext cx="3531140" cy="3161489"/>
          </a:xfrm>
        </p:spPr>
        <p:txBody>
          <a:bodyPr anchor="b" anchorCtr="0">
            <a:normAutofit/>
          </a:bodyPr>
          <a:lstStyle>
            <a:lvl1pPr algn="l">
              <a:defRPr sz="4400" cap="all" baseline="0">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7695557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baseline="0">
                <a:solidFill>
                  <a:srgbClr val="035084"/>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p:txBody>
          <a:bodyPr/>
          <a:lstStyle/>
          <a:p>
            <a:endParaRPr lang="en-US">
              <a:solidFill>
                <a:srgbClr val="5C5C5C">
                  <a:tint val="75000"/>
                </a:srgbClr>
              </a:solidFill>
            </a:endParaRPr>
          </a:p>
        </p:txBody>
      </p:sp>
      <p:sp>
        <p:nvSpPr>
          <p:cNvPr id="7" name="Slide Number Placeholder 6"/>
          <p:cNvSpPr>
            <a:spLocks noGrp="1"/>
          </p:cNvSpPr>
          <p:nvPr>
            <p:ph type="sldNum" sz="quarter" idx="12"/>
          </p:nvPr>
        </p:nvSpPr>
        <p:spPr/>
        <p:txBody>
          <a:bodyPr/>
          <a:lstStyle/>
          <a:p>
            <a:fld id="{FCE329D7-DCEB-8447-AEAB-CCBC3E4B0F6B}" type="slidenum">
              <a:rPr lang="en-US" smtClean="0">
                <a:solidFill>
                  <a:srgbClr val="5C5C5C">
                    <a:tint val="75000"/>
                  </a:srgbClr>
                </a:solidFill>
              </a:rPr>
              <a:pPr/>
              <a:t>‹#›</a:t>
            </a:fld>
            <a:endParaRPr lang="en-US">
              <a:solidFill>
                <a:srgbClr val="5C5C5C">
                  <a:tint val="75000"/>
                </a:srgbClr>
              </a:solidFill>
            </a:endParaRPr>
          </a:p>
        </p:txBody>
      </p:sp>
      <p:sp>
        <p:nvSpPr>
          <p:cNvPr id="8" name="Flowchart: Off-page Connector 7"/>
          <p:cNvSpPr/>
          <p:nvPr/>
        </p:nvSpPr>
        <p:spPr>
          <a:xfrm>
            <a:off x="11463869" y="0"/>
            <a:ext cx="567267" cy="567268"/>
          </a:xfrm>
          <a:prstGeom prst="flowChartOffpageConnector">
            <a:avLst/>
          </a:prstGeom>
          <a:solidFill>
            <a:srgbClr val="88BA2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2" tIns="45712" rIns="91422" bIns="45712" rtlCol="0" anchor="ctr"/>
          <a:lstStyle/>
          <a:p>
            <a:pPr algn="ctr"/>
            <a:endParaRPr lang="en-US">
              <a:solidFill>
                <a:prstClr val="white"/>
              </a:solidFill>
            </a:endParaRPr>
          </a:p>
        </p:txBody>
      </p:sp>
    </p:spTree>
    <p:extLst>
      <p:ext uri="{BB962C8B-B14F-4D97-AF65-F5344CB8AC3E}">
        <p14:creationId xmlns:p14="http://schemas.microsoft.com/office/powerpoint/2010/main" val="21503307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cap="all" baseline="0">
                <a:solidFill>
                  <a:srgbClr val="035084"/>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solidFill>
                  <a:srgbClr val="88BA24"/>
                </a:solidFill>
              </a:defRPr>
            </a:lvl1pPr>
            <a:lvl2pPr marL="457110" indent="0">
              <a:buNone/>
              <a:defRPr sz="2100" b="1"/>
            </a:lvl2pPr>
            <a:lvl3pPr marL="914216" indent="0">
              <a:buNone/>
              <a:defRPr sz="1800" b="1"/>
            </a:lvl3pPr>
            <a:lvl4pPr marL="1371325" indent="0">
              <a:buNone/>
              <a:defRPr sz="1500" b="1"/>
            </a:lvl4pPr>
            <a:lvl5pPr marL="1828435" indent="0">
              <a:buNone/>
              <a:defRPr sz="1500" b="1"/>
            </a:lvl5pPr>
            <a:lvl6pPr marL="2285543" indent="0">
              <a:buNone/>
              <a:defRPr sz="1500" b="1"/>
            </a:lvl6pPr>
            <a:lvl7pPr marL="2742652" indent="0">
              <a:buNone/>
              <a:defRPr sz="1500" b="1"/>
            </a:lvl7pPr>
            <a:lvl8pPr marL="3199759" indent="0">
              <a:buNone/>
              <a:defRPr sz="1500" b="1"/>
            </a:lvl8pPr>
            <a:lvl9pPr marL="3656869" indent="0">
              <a:buNone/>
              <a:defRPr sz="1500" b="1"/>
            </a:lvl9pPr>
          </a:lstStyle>
          <a:p>
            <a:pPr lvl="0"/>
            <a:r>
              <a:rPr lang="en-US" smtClean="0"/>
              <a:t>Click to edit Master text styles</a:t>
            </a:r>
          </a:p>
        </p:txBody>
      </p:sp>
      <p:sp>
        <p:nvSpPr>
          <p:cNvPr id="4" name="Content Placeholder 3"/>
          <p:cNvSpPr>
            <a:spLocks noGrp="1"/>
          </p:cNvSpPr>
          <p:nvPr>
            <p:ph sz="half" idx="2"/>
          </p:nvPr>
        </p:nvSpPr>
        <p:spPr>
          <a:xfrm>
            <a:off x="839789" y="2505076"/>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solidFill>
                  <a:srgbClr val="88BA24"/>
                </a:solidFill>
              </a:defRPr>
            </a:lvl1pPr>
            <a:lvl2pPr marL="457110" indent="0">
              <a:buNone/>
              <a:defRPr sz="2100" b="1"/>
            </a:lvl2pPr>
            <a:lvl3pPr marL="914216" indent="0">
              <a:buNone/>
              <a:defRPr sz="1800" b="1"/>
            </a:lvl3pPr>
            <a:lvl4pPr marL="1371325" indent="0">
              <a:buNone/>
              <a:defRPr sz="1500" b="1"/>
            </a:lvl4pPr>
            <a:lvl5pPr marL="1828435" indent="0">
              <a:buNone/>
              <a:defRPr sz="1500" b="1"/>
            </a:lvl5pPr>
            <a:lvl6pPr marL="2285543" indent="0">
              <a:buNone/>
              <a:defRPr sz="1500" b="1"/>
            </a:lvl6pPr>
            <a:lvl7pPr marL="2742652" indent="0">
              <a:buNone/>
              <a:defRPr sz="1500" b="1"/>
            </a:lvl7pPr>
            <a:lvl8pPr marL="3199759" indent="0">
              <a:buNone/>
              <a:defRPr sz="1500" b="1"/>
            </a:lvl8pPr>
            <a:lvl9pPr marL="3656869" indent="0">
              <a:buNone/>
              <a:defRPr sz="1500" b="1"/>
            </a:lvl9pPr>
          </a:lstStyle>
          <a:p>
            <a:pPr lvl="0"/>
            <a:r>
              <a:rPr lang="en-US" smtClean="0"/>
              <a:t>Click to edit Master text styles</a:t>
            </a:r>
          </a:p>
        </p:txBody>
      </p:sp>
      <p:sp>
        <p:nvSpPr>
          <p:cNvPr id="6" name="Content Placeholder 5"/>
          <p:cNvSpPr>
            <a:spLocks noGrp="1"/>
          </p:cNvSpPr>
          <p:nvPr>
            <p:ph sz="quarter" idx="4"/>
          </p:nvPr>
        </p:nvSpPr>
        <p:spPr>
          <a:xfrm>
            <a:off x="6172203" y="2505076"/>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p:txBody>
          <a:bodyPr/>
          <a:lstStyle/>
          <a:p>
            <a:endParaRPr lang="en-US">
              <a:solidFill>
                <a:srgbClr val="5C5C5C">
                  <a:tint val="75000"/>
                </a:srgbClr>
              </a:solidFill>
            </a:endParaRPr>
          </a:p>
        </p:txBody>
      </p:sp>
      <p:sp>
        <p:nvSpPr>
          <p:cNvPr id="9" name="Slide Number Placeholder 8"/>
          <p:cNvSpPr>
            <a:spLocks noGrp="1"/>
          </p:cNvSpPr>
          <p:nvPr>
            <p:ph type="sldNum" sz="quarter" idx="12"/>
          </p:nvPr>
        </p:nvSpPr>
        <p:spPr/>
        <p:txBody>
          <a:bodyPr/>
          <a:lstStyle/>
          <a:p>
            <a:fld id="{FCE329D7-DCEB-8447-AEAB-CCBC3E4B0F6B}" type="slidenum">
              <a:rPr lang="en-US" smtClean="0">
                <a:solidFill>
                  <a:srgbClr val="5C5C5C">
                    <a:tint val="75000"/>
                  </a:srgbClr>
                </a:solidFill>
              </a:rPr>
              <a:pPr/>
              <a:t>‹#›</a:t>
            </a:fld>
            <a:endParaRPr lang="en-US">
              <a:solidFill>
                <a:srgbClr val="5C5C5C">
                  <a:tint val="75000"/>
                </a:srgbClr>
              </a:solidFill>
            </a:endParaRPr>
          </a:p>
        </p:txBody>
      </p:sp>
    </p:spTree>
    <p:extLst>
      <p:ext uri="{BB962C8B-B14F-4D97-AF65-F5344CB8AC3E}">
        <p14:creationId xmlns:p14="http://schemas.microsoft.com/office/powerpoint/2010/main" val="37869396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baseline="0">
                <a:solidFill>
                  <a:srgbClr val="035084"/>
                </a:solidFill>
              </a:defRPr>
            </a:lvl1pPr>
          </a:lstStyle>
          <a:p>
            <a:r>
              <a:rPr lang="en-US" smtClean="0"/>
              <a:t>Click to edit Master title style</a:t>
            </a:r>
            <a:endParaRPr lang="en-US" dirty="0"/>
          </a:p>
        </p:txBody>
      </p:sp>
      <p:sp>
        <p:nvSpPr>
          <p:cNvPr id="4" name="Footer Placeholder 3"/>
          <p:cNvSpPr>
            <a:spLocks noGrp="1"/>
          </p:cNvSpPr>
          <p:nvPr>
            <p:ph type="ftr" sz="quarter" idx="11"/>
          </p:nvPr>
        </p:nvSpPr>
        <p:spPr/>
        <p:txBody>
          <a:bodyPr/>
          <a:lstStyle/>
          <a:p>
            <a:endParaRPr lang="en-US">
              <a:solidFill>
                <a:srgbClr val="5C5C5C">
                  <a:tint val="75000"/>
                </a:srgbClr>
              </a:solidFill>
            </a:endParaRPr>
          </a:p>
        </p:txBody>
      </p:sp>
      <p:sp>
        <p:nvSpPr>
          <p:cNvPr id="5" name="Slide Number Placeholder 4"/>
          <p:cNvSpPr>
            <a:spLocks noGrp="1"/>
          </p:cNvSpPr>
          <p:nvPr>
            <p:ph type="sldNum" sz="quarter" idx="12"/>
          </p:nvPr>
        </p:nvSpPr>
        <p:spPr/>
        <p:txBody>
          <a:bodyPr/>
          <a:lstStyle/>
          <a:p>
            <a:fld id="{FCE329D7-DCEB-8447-AEAB-CCBC3E4B0F6B}" type="slidenum">
              <a:rPr lang="en-US" smtClean="0">
                <a:solidFill>
                  <a:srgbClr val="5C5C5C">
                    <a:tint val="75000"/>
                  </a:srgbClr>
                </a:solidFill>
              </a:rPr>
              <a:pPr/>
              <a:t>‹#›</a:t>
            </a:fld>
            <a:endParaRPr lang="en-US">
              <a:solidFill>
                <a:srgbClr val="5C5C5C">
                  <a:tint val="75000"/>
                </a:srgbClr>
              </a:solidFill>
            </a:endParaRPr>
          </a:p>
        </p:txBody>
      </p:sp>
    </p:spTree>
    <p:extLst>
      <p:ext uri="{BB962C8B-B14F-4D97-AF65-F5344CB8AC3E}">
        <p14:creationId xmlns:p14="http://schemas.microsoft.com/office/powerpoint/2010/main" val="4102956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solidFill>
                <a:srgbClr val="5C5C5C">
                  <a:tint val="75000"/>
                </a:srgbClr>
              </a:solidFill>
            </a:endParaRPr>
          </a:p>
        </p:txBody>
      </p:sp>
      <p:sp>
        <p:nvSpPr>
          <p:cNvPr id="4" name="Slide Number Placeholder 3"/>
          <p:cNvSpPr>
            <a:spLocks noGrp="1"/>
          </p:cNvSpPr>
          <p:nvPr>
            <p:ph type="sldNum" sz="quarter" idx="12"/>
          </p:nvPr>
        </p:nvSpPr>
        <p:spPr/>
        <p:txBody>
          <a:bodyPr/>
          <a:lstStyle/>
          <a:p>
            <a:fld id="{FCE329D7-DCEB-8447-AEAB-CCBC3E4B0F6B}" type="slidenum">
              <a:rPr lang="en-US" smtClean="0">
                <a:solidFill>
                  <a:srgbClr val="5C5C5C">
                    <a:tint val="75000"/>
                  </a:srgbClr>
                </a:solidFill>
              </a:rPr>
              <a:pPr/>
              <a:t>‹#›</a:t>
            </a:fld>
            <a:endParaRPr lang="en-US">
              <a:solidFill>
                <a:srgbClr val="5C5C5C">
                  <a:tint val="75000"/>
                </a:srgbClr>
              </a:solidFill>
            </a:endParaRPr>
          </a:p>
        </p:txBody>
      </p:sp>
    </p:spTree>
    <p:extLst>
      <p:ext uri="{BB962C8B-B14F-4D97-AF65-F5344CB8AC3E}">
        <p14:creationId xmlns:p14="http://schemas.microsoft.com/office/powerpoint/2010/main" val="24877058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cap="all" baseline="0">
                <a:solidFill>
                  <a:srgbClr val="035084"/>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500"/>
            </a:lvl1pPr>
            <a:lvl2pPr marL="457110" indent="0">
              <a:buNone/>
              <a:defRPr sz="1400"/>
            </a:lvl2pPr>
            <a:lvl3pPr marL="914216" indent="0">
              <a:buNone/>
              <a:defRPr sz="1200"/>
            </a:lvl3pPr>
            <a:lvl4pPr marL="1371325" indent="0">
              <a:buNone/>
              <a:defRPr sz="1000"/>
            </a:lvl4pPr>
            <a:lvl5pPr marL="1828435" indent="0">
              <a:buNone/>
              <a:defRPr sz="1000"/>
            </a:lvl5pPr>
            <a:lvl6pPr marL="2285543" indent="0">
              <a:buNone/>
              <a:defRPr sz="1000"/>
            </a:lvl6pPr>
            <a:lvl7pPr marL="2742652" indent="0">
              <a:buNone/>
              <a:defRPr sz="1000"/>
            </a:lvl7pPr>
            <a:lvl8pPr marL="3199759" indent="0">
              <a:buNone/>
              <a:defRPr sz="1000"/>
            </a:lvl8pPr>
            <a:lvl9pPr marL="3656869" indent="0">
              <a:buNone/>
              <a:defRPr sz="10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endParaRPr lang="en-US">
              <a:solidFill>
                <a:srgbClr val="5C5C5C">
                  <a:tint val="75000"/>
                </a:srgbClr>
              </a:solidFill>
            </a:endParaRPr>
          </a:p>
        </p:txBody>
      </p:sp>
      <p:sp>
        <p:nvSpPr>
          <p:cNvPr id="7" name="Slide Number Placeholder 6"/>
          <p:cNvSpPr>
            <a:spLocks noGrp="1"/>
          </p:cNvSpPr>
          <p:nvPr>
            <p:ph type="sldNum" sz="quarter" idx="12"/>
          </p:nvPr>
        </p:nvSpPr>
        <p:spPr/>
        <p:txBody>
          <a:bodyPr/>
          <a:lstStyle/>
          <a:p>
            <a:fld id="{FCE329D7-DCEB-8447-AEAB-CCBC3E4B0F6B}" type="slidenum">
              <a:rPr lang="en-US" smtClean="0">
                <a:solidFill>
                  <a:srgbClr val="5C5C5C">
                    <a:tint val="75000"/>
                  </a:srgbClr>
                </a:solidFill>
              </a:rPr>
              <a:pPr/>
              <a:t>‹#›</a:t>
            </a:fld>
            <a:endParaRPr lang="en-US">
              <a:solidFill>
                <a:srgbClr val="5C5C5C">
                  <a:tint val="75000"/>
                </a:srgbClr>
              </a:solidFill>
            </a:endParaRPr>
          </a:p>
        </p:txBody>
      </p:sp>
      <p:sp>
        <p:nvSpPr>
          <p:cNvPr id="8" name="Flowchart: Off-page Connector 7"/>
          <p:cNvSpPr/>
          <p:nvPr/>
        </p:nvSpPr>
        <p:spPr>
          <a:xfrm>
            <a:off x="11463869" y="0"/>
            <a:ext cx="567267" cy="567268"/>
          </a:xfrm>
          <a:prstGeom prst="flowChartOffpageConnector">
            <a:avLst/>
          </a:prstGeom>
          <a:solidFill>
            <a:srgbClr val="03508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2" tIns="45712" rIns="91422" bIns="45712" rtlCol="0" anchor="ctr"/>
          <a:lstStyle/>
          <a:p>
            <a:pPr algn="ctr"/>
            <a:endParaRPr lang="en-US">
              <a:solidFill>
                <a:prstClr val="white"/>
              </a:solidFill>
            </a:endParaRPr>
          </a:p>
        </p:txBody>
      </p:sp>
    </p:spTree>
    <p:extLst>
      <p:ext uri="{BB962C8B-B14F-4D97-AF65-F5344CB8AC3E}">
        <p14:creationId xmlns:p14="http://schemas.microsoft.com/office/powerpoint/2010/main" val="2795607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baseline="0">
                <a:solidFill>
                  <a:srgbClr val="035084"/>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E329D7-DCEB-8447-AEAB-CCBC3E4B0F6B}" type="slidenum">
              <a:rPr lang="en-US" smtClean="0"/>
              <a:t>‹#›</a:t>
            </a:fld>
            <a:endParaRPr lang="en-US"/>
          </a:p>
        </p:txBody>
      </p:sp>
      <p:sp>
        <p:nvSpPr>
          <p:cNvPr id="7" name="Flowchart: Off-page Connector 6"/>
          <p:cNvSpPr/>
          <p:nvPr/>
        </p:nvSpPr>
        <p:spPr>
          <a:xfrm>
            <a:off x="11463869" y="0"/>
            <a:ext cx="567267" cy="567268"/>
          </a:xfrm>
          <a:prstGeom prst="flowChartOffpageConnector">
            <a:avLst/>
          </a:prstGeom>
          <a:solidFill>
            <a:srgbClr val="03508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2" tIns="45712" rIns="91422" bIns="45712" rtlCol="0" anchor="ctr"/>
          <a:lstStyle/>
          <a:p>
            <a:pPr algn="ctr"/>
            <a:endParaRPr lang="en-US"/>
          </a:p>
        </p:txBody>
      </p:sp>
    </p:spTree>
    <p:extLst>
      <p:ext uri="{BB962C8B-B14F-4D97-AF65-F5344CB8AC3E}">
        <p14:creationId xmlns:p14="http://schemas.microsoft.com/office/powerpoint/2010/main" val="28601132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cap="all" baseline="0">
                <a:solidFill>
                  <a:srgbClr val="035084"/>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5183188" y="987427"/>
            <a:ext cx="6172200" cy="4873625"/>
          </a:xfrm>
        </p:spPr>
        <p:txBody>
          <a:bodyPr/>
          <a:lstStyle>
            <a:lvl1pPr marL="0" indent="0">
              <a:buNone/>
              <a:defRPr sz="3200"/>
            </a:lvl1pPr>
            <a:lvl2pPr marL="457110" indent="0">
              <a:buNone/>
              <a:defRPr sz="2800"/>
            </a:lvl2pPr>
            <a:lvl3pPr marL="914216" indent="0">
              <a:buNone/>
              <a:defRPr sz="2400"/>
            </a:lvl3pPr>
            <a:lvl4pPr marL="1371325" indent="0">
              <a:buNone/>
              <a:defRPr sz="2100"/>
            </a:lvl4pPr>
            <a:lvl5pPr marL="1828435" indent="0">
              <a:buNone/>
              <a:defRPr sz="2100"/>
            </a:lvl5pPr>
            <a:lvl6pPr marL="2285543" indent="0">
              <a:buNone/>
              <a:defRPr sz="2100"/>
            </a:lvl6pPr>
            <a:lvl7pPr marL="2742652" indent="0">
              <a:buNone/>
              <a:defRPr sz="2100"/>
            </a:lvl7pPr>
            <a:lvl8pPr marL="3199759" indent="0">
              <a:buNone/>
              <a:defRPr sz="2100"/>
            </a:lvl8pPr>
            <a:lvl9pPr marL="3656869" indent="0">
              <a:buNone/>
              <a:defRPr sz="2100"/>
            </a:lvl9pPr>
          </a:lstStyle>
          <a:p>
            <a:r>
              <a:rPr lang="en-US" smtClean="0"/>
              <a:t>Click icon to add picture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500"/>
            </a:lvl1pPr>
            <a:lvl2pPr marL="457110" indent="0">
              <a:buNone/>
              <a:defRPr sz="1400"/>
            </a:lvl2pPr>
            <a:lvl3pPr marL="914216" indent="0">
              <a:buNone/>
              <a:defRPr sz="1200"/>
            </a:lvl3pPr>
            <a:lvl4pPr marL="1371325" indent="0">
              <a:buNone/>
              <a:defRPr sz="1000"/>
            </a:lvl4pPr>
            <a:lvl5pPr marL="1828435" indent="0">
              <a:buNone/>
              <a:defRPr sz="1000"/>
            </a:lvl5pPr>
            <a:lvl6pPr marL="2285543" indent="0">
              <a:buNone/>
              <a:defRPr sz="1000"/>
            </a:lvl6pPr>
            <a:lvl7pPr marL="2742652" indent="0">
              <a:buNone/>
              <a:defRPr sz="1000"/>
            </a:lvl7pPr>
            <a:lvl8pPr marL="3199759" indent="0">
              <a:buNone/>
              <a:defRPr sz="1000"/>
            </a:lvl8pPr>
            <a:lvl9pPr marL="3656869" indent="0">
              <a:buNone/>
              <a:defRPr sz="10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endParaRPr lang="en-US">
              <a:solidFill>
                <a:srgbClr val="5C5C5C">
                  <a:tint val="75000"/>
                </a:srgbClr>
              </a:solidFill>
            </a:endParaRPr>
          </a:p>
        </p:txBody>
      </p:sp>
      <p:sp>
        <p:nvSpPr>
          <p:cNvPr id="7" name="Slide Number Placeholder 6"/>
          <p:cNvSpPr>
            <a:spLocks noGrp="1"/>
          </p:cNvSpPr>
          <p:nvPr>
            <p:ph type="sldNum" sz="quarter" idx="12"/>
          </p:nvPr>
        </p:nvSpPr>
        <p:spPr/>
        <p:txBody>
          <a:bodyPr/>
          <a:lstStyle/>
          <a:p>
            <a:fld id="{FCE329D7-DCEB-8447-AEAB-CCBC3E4B0F6B}" type="slidenum">
              <a:rPr lang="en-US" smtClean="0">
                <a:solidFill>
                  <a:srgbClr val="5C5C5C">
                    <a:tint val="75000"/>
                  </a:srgbClr>
                </a:solidFill>
              </a:rPr>
              <a:pPr/>
              <a:t>‹#›</a:t>
            </a:fld>
            <a:endParaRPr lang="en-US">
              <a:solidFill>
                <a:srgbClr val="5C5C5C">
                  <a:tint val="75000"/>
                </a:srgbClr>
              </a:solidFill>
            </a:endParaRPr>
          </a:p>
        </p:txBody>
      </p:sp>
      <p:sp>
        <p:nvSpPr>
          <p:cNvPr id="8" name="Flowchart: Off-page Connector 7"/>
          <p:cNvSpPr/>
          <p:nvPr/>
        </p:nvSpPr>
        <p:spPr>
          <a:xfrm>
            <a:off x="11463869" y="0"/>
            <a:ext cx="567267" cy="567268"/>
          </a:xfrm>
          <a:prstGeom prst="flowChartOffpageConnector">
            <a:avLst/>
          </a:prstGeom>
          <a:solidFill>
            <a:srgbClr val="03508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2" tIns="45712" rIns="91422" bIns="45712" rtlCol="0" anchor="ctr"/>
          <a:lstStyle/>
          <a:p>
            <a:pPr algn="ctr"/>
            <a:endParaRPr lang="en-US">
              <a:solidFill>
                <a:prstClr val="white"/>
              </a:solidFill>
            </a:endParaRPr>
          </a:p>
        </p:txBody>
      </p:sp>
    </p:spTree>
    <p:extLst>
      <p:ext uri="{BB962C8B-B14F-4D97-AF65-F5344CB8AC3E}">
        <p14:creationId xmlns:p14="http://schemas.microsoft.com/office/powerpoint/2010/main" val="1626286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baseline="0">
                <a:solidFill>
                  <a:srgbClr val="035084"/>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p>
            <a:endParaRPr lang="en-US">
              <a:solidFill>
                <a:srgbClr val="5C5C5C">
                  <a:tint val="75000"/>
                </a:srgbClr>
              </a:solidFill>
            </a:endParaRPr>
          </a:p>
        </p:txBody>
      </p:sp>
      <p:sp>
        <p:nvSpPr>
          <p:cNvPr id="6" name="Slide Number Placeholder 5"/>
          <p:cNvSpPr>
            <a:spLocks noGrp="1"/>
          </p:cNvSpPr>
          <p:nvPr>
            <p:ph type="sldNum" sz="quarter" idx="12"/>
          </p:nvPr>
        </p:nvSpPr>
        <p:spPr/>
        <p:txBody>
          <a:bodyPr/>
          <a:lstStyle/>
          <a:p>
            <a:fld id="{FCE329D7-DCEB-8447-AEAB-CCBC3E4B0F6B}" type="slidenum">
              <a:rPr lang="en-US" smtClean="0">
                <a:solidFill>
                  <a:srgbClr val="5C5C5C">
                    <a:tint val="75000"/>
                  </a:srgbClr>
                </a:solidFill>
              </a:rPr>
              <a:pPr/>
              <a:t>‹#›</a:t>
            </a:fld>
            <a:endParaRPr lang="en-US">
              <a:solidFill>
                <a:srgbClr val="5C5C5C">
                  <a:tint val="75000"/>
                </a:srgbClr>
              </a:solidFill>
            </a:endParaRPr>
          </a:p>
        </p:txBody>
      </p:sp>
      <p:sp>
        <p:nvSpPr>
          <p:cNvPr id="7" name="Flowchart: Off-page Connector 6"/>
          <p:cNvSpPr/>
          <p:nvPr/>
        </p:nvSpPr>
        <p:spPr>
          <a:xfrm>
            <a:off x="11463869" y="0"/>
            <a:ext cx="567267" cy="567268"/>
          </a:xfrm>
          <a:prstGeom prst="flowChartOffpageConnector">
            <a:avLst/>
          </a:prstGeom>
          <a:solidFill>
            <a:srgbClr val="03508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2" tIns="45712" rIns="91422" bIns="45712" rtlCol="0" anchor="ctr"/>
          <a:lstStyle/>
          <a:p>
            <a:pPr algn="ctr"/>
            <a:endParaRPr lang="en-US">
              <a:solidFill>
                <a:prstClr val="white"/>
              </a:solidFill>
            </a:endParaRPr>
          </a:p>
        </p:txBody>
      </p:sp>
    </p:spTree>
    <p:extLst>
      <p:ext uri="{BB962C8B-B14F-4D97-AF65-F5344CB8AC3E}">
        <p14:creationId xmlns:p14="http://schemas.microsoft.com/office/powerpoint/2010/main" val="40507253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lvl1pPr>
              <a:defRPr cap="all" baseline="0">
                <a:solidFill>
                  <a:srgbClr val="035084"/>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p>
            <a:endParaRPr lang="en-US">
              <a:solidFill>
                <a:srgbClr val="5C5C5C">
                  <a:tint val="75000"/>
                </a:srgbClr>
              </a:solidFill>
            </a:endParaRPr>
          </a:p>
        </p:txBody>
      </p:sp>
      <p:sp>
        <p:nvSpPr>
          <p:cNvPr id="6" name="Slide Number Placeholder 5"/>
          <p:cNvSpPr>
            <a:spLocks noGrp="1"/>
          </p:cNvSpPr>
          <p:nvPr>
            <p:ph type="sldNum" sz="quarter" idx="12"/>
          </p:nvPr>
        </p:nvSpPr>
        <p:spPr/>
        <p:txBody>
          <a:bodyPr/>
          <a:lstStyle/>
          <a:p>
            <a:fld id="{FCE329D7-DCEB-8447-AEAB-CCBC3E4B0F6B}" type="slidenum">
              <a:rPr lang="en-US" smtClean="0">
                <a:solidFill>
                  <a:srgbClr val="5C5C5C">
                    <a:tint val="75000"/>
                  </a:srgbClr>
                </a:solidFill>
              </a:rPr>
              <a:pPr/>
              <a:t>‹#›</a:t>
            </a:fld>
            <a:endParaRPr lang="en-US">
              <a:solidFill>
                <a:srgbClr val="5C5C5C">
                  <a:tint val="75000"/>
                </a:srgbClr>
              </a:solidFill>
            </a:endParaRPr>
          </a:p>
        </p:txBody>
      </p:sp>
      <p:sp>
        <p:nvSpPr>
          <p:cNvPr id="7" name="Flowchart: Off-page Connector 6"/>
          <p:cNvSpPr/>
          <p:nvPr/>
        </p:nvSpPr>
        <p:spPr>
          <a:xfrm>
            <a:off x="11463869" y="0"/>
            <a:ext cx="567267" cy="567268"/>
          </a:xfrm>
          <a:prstGeom prst="flowChartOffpageConnector">
            <a:avLst/>
          </a:prstGeom>
          <a:solidFill>
            <a:srgbClr val="03508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2" tIns="45712" rIns="91422" bIns="45712" rtlCol="0" anchor="ctr"/>
          <a:lstStyle/>
          <a:p>
            <a:pPr algn="ctr"/>
            <a:endParaRPr lang="en-US">
              <a:solidFill>
                <a:prstClr val="white"/>
              </a:solidFill>
            </a:endParaRPr>
          </a:p>
        </p:txBody>
      </p:sp>
    </p:spTree>
    <p:extLst>
      <p:ext uri="{BB962C8B-B14F-4D97-AF65-F5344CB8AC3E}">
        <p14:creationId xmlns:p14="http://schemas.microsoft.com/office/powerpoint/2010/main" val="7955424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591300" y="390525"/>
            <a:ext cx="5600700" cy="4429125"/>
          </a:xfrm>
        </p:spPr>
        <p:txBody>
          <a:bodyPr anchor="b">
            <a:noAutofit/>
          </a:bodyPr>
          <a:lstStyle>
            <a:lvl1pPr algn="ctr">
              <a:defRPr sz="4400">
                <a:solidFill>
                  <a:srgbClr val="88BA24"/>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591300" y="5201426"/>
            <a:ext cx="5600700" cy="1123174"/>
          </a:xfrm>
        </p:spPr>
        <p:txBody>
          <a:bodyPr/>
          <a:lstStyle>
            <a:lvl1pPr marL="0" indent="0" algn="ctr">
              <a:buNone/>
              <a:defRPr sz="2400">
                <a:solidFill>
                  <a:schemeClr val="tx1">
                    <a:lumMod val="60000"/>
                    <a:lumOff val="40000"/>
                  </a:schemeClr>
                </a:solidFill>
              </a:defRPr>
            </a:lvl1pPr>
            <a:lvl2pPr marL="457110" indent="0" algn="ctr">
              <a:buNone/>
              <a:defRPr sz="2100"/>
            </a:lvl2pPr>
            <a:lvl3pPr marL="914216" indent="0" algn="ctr">
              <a:buNone/>
              <a:defRPr sz="1800"/>
            </a:lvl3pPr>
            <a:lvl4pPr marL="1371325" indent="0" algn="ctr">
              <a:buNone/>
              <a:defRPr sz="1500"/>
            </a:lvl4pPr>
            <a:lvl5pPr marL="1828435" indent="0" algn="ctr">
              <a:buNone/>
              <a:defRPr sz="1500"/>
            </a:lvl5pPr>
            <a:lvl6pPr marL="2285543" indent="0" algn="ctr">
              <a:buNone/>
              <a:defRPr sz="1500"/>
            </a:lvl6pPr>
            <a:lvl7pPr marL="2742652" indent="0" algn="ctr">
              <a:buNone/>
              <a:defRPr sz="1500"/>
            </a:lvl7pPr>
            <a:lvl8pPr marL="3199759" indent="0" algn="ctr">
              <a:buNone/>
              <a:defRPr sz="1500"/>
            </a:lvl8pPr>
            <a:lvl9pPr marL="3656869" indent="0" algn="ctr">
              <a:buNone/>
              <a:defRPr sz="1500"/>
            </a:lvl9pPr>
          </a:lstStyle>
          <a:p>
            <a:r>
              <a:rPr lang="en-US" smtClean="0"/>
              <a:t>Click to edit Master subtitle style</a:t>
            </a:r>
            <a:endParaRPr lang="en-US" dirty="0"/>
          </a:p>
        </p:txBody>
      </p:sp>
    </p:spTree>
    <p:extLst>
      <p:ext uri="{BB962C8B-B14F-4D97-AF65-F5344CB8AC3E}">
        <p14:creationId xmlns:p14="http://schemas.microsoft.com/office/powerpoint/2010/main" val="20711044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baseline="0">
                <a:solidFill>
                  <a:srgbClr val="035084"/>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p:txBody>
          <a:bodyPr/>
          <a:lstStyle/>
          <a:p>
            <a:endParaRPr lang="en-US">
              <a:solidFill>
                <a:srgbClr val="5C5C5C">
                  <a:tint val="75000"/>
                </a:srgbClr>
              </a:solidFill>
            </a:endParaRPr>
          </a:p>
        </p:txBody>
      </p:sp>
      <p:sp>
        <p:nvSpPr>
          <p:cNvPr id="6" name="Slide Number Placeholder 5"/>
          <p:cNvSpPr>
            <a:spLocks noGrp="1"/>
          </p:cNvSpPr>
          <p:nvPr>
            <p:ph type="sldNum" sz="quarter" idx="12"/>
          </p:nvPr>
        </p:nvSpPr>
        <p:spPr/>
        <p:txBody>
          <a:bodyPr/>
          <a:lstStyle/>
          <a:p>
            <a:fld id="{FCE329D7-DCEB-8447-AEAB-CCBC3E4B0F6B}" type="slidenum">
              <a:rPr lang="en-US" smtClean="0">
                <a:solidFill>
                  <a:srgbClr val="5C5C5C">
                    <a:tint val="75000"/>
                  </a:srgbClr>
                </a:solidFill>
              </a:rPr>
              <a:pPr/>
              <a:t>‹#›</a:t>
            </a:fld>
            <a:endParaRPr lang="en-US">
              <a:solidFill>
                <a:srgbClr val="5C5C5C">
                  <a:tint val="75000"/>
                </a:srgbClr>
              </a:solidFill>
            </a:endParaRPr>
          </a:p>
        </p:txBody>
      </p:sp>
      <p:sp>
        <p:nvSpPr>
          <p:cNvPr id="7" name="Flowchart: Off-page Connector 6"/>
          <p:cNvSpPr/>
          <p:nvPr/>
        </p:nvSpPr>
        <p:spPr>
          <a:xfrm>
            <a:off x="11463869" y="0"/>
            <a:ext cx="567267" cy="567268"/>
          </a:xfrm>
          <a:prstGeom prst="flowChartOffpageConnector">
            <a:avLst/>
          </a:prstGeom>
          <a:solidFill>
            <a:srgbClr val="88BA2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2" tIns="45712" rIns="91422" bIns="45712" rtlCol="0" anchor="ctr"/>
          <a:lstStyle/>
          <a:p>
            <a:pPr algn="ctr"/>
            <a:endParaRPr lang="en-US">
              <a:solidFill>
                <a:prstClr val="white"/>
              </a:solidFill>
            </a:endParaRPr>
          </a:p>
        </p:txBody>
      </p:sp>
    </p:spTree>
    <p:extLst>
      <p:ext uri="{BB962C8B-B14F-4D97-AF65-F5344CB8AC3E}">
        <p14:creationId xmlns:p14="http://schemas.microsoft.com/office/powerpoint/2010/main" val="42670994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ound Same Side Corner Rectangle 6"/>
          <p:cNvSpPr/>
          <p:nvPr/>
        </p:nvSpPr>
        <p:spPr>
          <a:xfrm rot="10800000">
            <a:off x="544755" y="-19457"/>
            <a:ext cx="3822971" cy="6877457"/>
          </a:xfrm>
          <a:prstGeom prst="round2SameRect">
            <a:avLst>
              <a:gd name="adj1" fmla="val 0"/>
              <a:gd name="adj2" fmla="val 0"/>
            </a:avLst>
          </a:prstGeom>
          <a:solidFill>
            <a:srgbClr val="88BA24"/>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2" rIns="91422" bIns="45712" rtlCol="0" anchor="ctr"/>
          <a:lstStyle/>
          <a:p>
            <a:pPr algn="ctr"/>
            <a:endParaRPr lang="en-US">
              <a:solidFill>
                <a:prstClr val="white"/>
              </a:solidFill>
            </a:endParaRPr>
          </a:p>
        </p:txBody>
      </p:sp>
      <p:sp>
        <p:nvSpPr>
          <p:cNvPr id="3" name="Text Placeholder 2"/>
          <p:cNvSpPr>
            <a:spLocks noGrp="1"/>
          </p:cNvSpPr>
          <p:nvPr>
            <p:ph type="body" idx="1"/>
          </p:nvPr>
        </p:nvSpPr>
        <p:spPr>
          <a:xfrm>
            <a:off x="690667" y="4104010"/>
            <a:ext cx="3531140" cy="1859046"/>
          </a:xfrm>
        </p:spPr>
        <p:txBody>
          <a:bodyPr/>
          <a:lstStyle>
            <a:lvl1pPr marL="0" indent="0">
              <a:buNone/>
              <a:defRPr sz="2400">
                <a:solidFill>
                  <a:srgbClr val="5C5C5C"/>
                </a:solidFill>
              </a:defRPr>
            </a:lvl1pPr>
            <a:lvl2pPr marL="457110" indent="0">
              <a:buNone/>
              <a:defRPr sz="2100">
                <a:solidFill>
                  <a:schemeClr val="tx1">
                    <a:tint val="75000"/>
                  </a:schemeClr>
                </a:solidFill>
              </a:defRPr>
            </a:lvl2pPr>
            <a:lvl3pPr marL="914216" indent="0">
              <a:buNone/>
              <a:defRPr sz="1800">
                <a:solidFill>
                  <a:schemeClr val="tx1">
                    <a:tint val="75000"/>
                  </a:schemeClr>
                </a:solidFill>
              </a:defRPr>
            </a:lvl3pPr>
            <a:lvl4pPr marL="1371325" indent="0">
              <a:buNone/>
              <a:defRPr sz="1500">
                <a:solidFill>
                  <a:schemeClr val="tx1">
                    <a:tint val="75000"/>
                  </a:schemeClr>
                </a:solidFill>
              </a:defRPr>
            </a:lvl4pPr>
            <a:lvl5pPr marL="1828435" indent="0">
              <a:buNone/>
              <a:defRPr sz="1500">
                <a:solidFill>
                  <a:schemeClr val="tx1">
                    <a:tint val="75000"/>
                  </a:schemeClr>
                </a:solidFill>
              </a:defRPr>
            </a:lvl5pPr>
            <a:lvl6pPr marL="2285543" indent="0">
              <a:buNone/>
              <a:defRPr sz="1500">
                <a:solidFill>
                  <a:schemeClr val="tx1">
                    <a:tint val="75000"/>
                  </a:schemeClr>
                </a:solidFill>
              </a:defRPr>
            </a:lvl6pPr>
            <a:lvl7pPr marL="2742652" indent="0">
              <a:buNone/>
              <a:defRPr sz="1500">
                <a:solidFill>
                  <a:schemeClr val="tx1">
                    <a:tint val="75000"/>
                  </a:schemeClr>
                </a:solidFill>
              </a:defRPr>
            </a:lvl7pPr>
            <a:lvl8pPr marL="3199759" indent="0">
              <a:buNone/>
              <a:defRPr sz="1500">
                <a:solidFill>
                  <a:schemeClr val="tx1">
                    <a:tint val="75000"/>
                  </a:schemeClr>
                </a:solidFill>
              </a:defRPr>
            </a:lvl8pPr>
            <a:lvl9pPr marL="3656869" indent="0">
              <a:buNone/>
              <a:defRPr sz="1500">
                <a:solidFill>
                  <a:schemeClr val="tx1">
                    <a:tint val="75000"/>
                  </a:schemeClr>
                </a:solidFill>
              </a:defRPr>
            </a:lvl9pPr>
          </a:lstStyle>
          <a:p>
            <a:pPr lvl="0"/>
            <a:r>
              <a:rPr lang="en-US" dirty="0" smtClean="0"/>
              <a:t>Click to edit Master text styles</a:t>
            </a:r>
          </a:p>
        </p:txBody>
      </p:sp>
      <p:sp>
        <p:nvSpPr>
          <p:cNvPr id="5" name="Footer Placeholder 4"/>
          <p:cNvSpPr>
            <a:spLocks noGrp="1"/>
          </p:cNvSpPr>
          <p:nvPr>
            <p:ph type="ftr" sz="quarter" idx="11"/>
          </p:nvPr>
        </p:nvSpPr>
        <p:spPr/>
        <p:txBody>
          <a:bodyPr/>
          <a:lstStyle/>
          <a:p>
            <a:endParaRPr lang="en-US">
              <a:solidFill>
                <a:srgbClr val="5C5C5C">
                  <a:tint val="75000"/>
                </a:srgbClr>
              </a:solidFill>
            </a:endParaRPr>
          </a:p>
        </p:txBody>
      </p:sp>
      <p:sp>
        <p:nvSpPr>
          <p:cNvPr id="6" name="Slide Number Placeholder 5"/>
          <p:cNvSpPr>
            <a:spLocks noGrp="1"/>
          </p:cNvSpPr>
          <p:nvPr>
            <p:ph type="sldNum" sz="quarter" idx="12"/>
          </p:nvPr>
        </p:nvSpPr>
        <p:spPr/>
        <p:txBody>
          <a:bodyPr/>
          <a:lstStyle/>
          <a:p>
            <a:fld id="{FCE329D7-DCEB-8447-AEAB-CCBC3E4B0F6B}" type="slidenum">
              <a:rPr lang="en-US" smtClean="0">
                <a:solidFill>
                  <a:srgbClr val="5C5C5C">
                    <a:tint val="75000"/>
                  </a:srgbClr>
                </a:solidFill>
              </a:rPr>
              <a:pPr/>
              <a:t>‹#›</a:t>
            </a:fld>
            <a:endParaRPr lang="en-US">
              <a:solidFill>
                <a:srgbClr val="5C5C5C">
                  <a:tint val="75000"/>
                </a:srgbClr>
              </a:solidFill>
            </a:endParaRPr>
          </a:p>
        </p:txBody>
      </p:sp>
      <p:sp>
        <p:nvSpPr>
          <p:cNvPr id="2" name="Title 1"/>
          <p:cNvSpPr>
            <a:spLocks noGrp="1"/>
          </p:cNvSpPr>
          <p:nvPr>
            <p:ph type="title"/>
          </p:nvPr>
        </p:nvSpPr>
        <p:spPr>
          <a:xfrm>
            <a:off x="690667" y="836581"/>
            <a:ext cx="3531140" cy="3161489"/>
          </a:xfrm>
        </p:spPr>
        <p:txBody>
          <a:bodyPr anchor="b" anchorCtr="0">
            <a:normAutofit/>
          </a:bodyPr>
          <a:lstStyle>
            <a:lvl1pPr algn="l">
              <a:defRPr sz="4400" cap="all" baseline="0">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31154166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baseline="0">
                <a:solidFill>
                  <a:srgbClr val="035084"/>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p:txBody>
          <a:bodyPr/>
          <a:lstStyle/>
          <a:p>
            <a:endParaRPr lang="en-US">
              <a:solidFill>
                <a:srgbClr val="5C5C5C">
                  <a:tint val="75000"/>
                </a:srgbClr>
              </a:solidFill>
            </a:endParaRPr>
          </a:p>
        </p:txBody>
      </p:sp>
      <p:sp>
        <p:nvSpPr>
          <p:cNvPr id="7" name="Slide Number Placeholder 6"/>
          <p:cNvSpPr>
            <a:spLocks noGrp="1"/>
          </p:cNvSpPr>
          <p:nvPr>
            <p:ph type="sldNum" sz="quarter" idx="12"/>
          </p:nvPr>
        </p:nvSpPr>
        <p:spPr/>
        <p:txBody>
          <a:bodyPr/>
          <a:lstStyle/>
          <a:p>
            <a:fld id="{FCE329D7-DCEB-8447-AEAB-CCBC3E4B0F6B}" type="slidenum">
              <a:rPr lang="en-US" smtClean="0">
                <a:solidFill>
                  <a:srgbClr val="5C5C5C">
                    <a:tint val="75000"/>
                  </a:srgbClr>
                </a:solidFill>
              </a:rPr>
              <a:pPr/>
              <a:t>‹#›</a:t>
            </a:fld>
            <a:endParaRPr lang="en-US">
              <a:solidFill>
                <a:srgbClr val="5C5C5C">
                  <a:tint val="75000"/>
                </a:srgbClr>
              </a:solidFill>
            </a:endParaRPr>
          </a:p>
        </p:txBody>
      </p:sp>
      <p:sp>
        <p:nvSpPr>
          <p:cNvPr id="8" name="Flowchart: Off-page Connector 7"/>
          <p:cNvSpPr/>
          <p:nvPr/>
        </p:nvSpPr>
        <p:spPr>
          <a:xfrm>
            <a:off x="11463869" y="0"/>
            <a:ext cx="567267" cy="567268"/>
          </a:xfrm>
          <a:prstGeom prst="flowChartOffpageConnector">
            <a:avLst/>
          </a:prstGeom>
          <a:solidFill>
            <a:srgbClr val="88BA2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2" tIns="45712" rIns="91422" bIns="45712" rtlCol="0" anchor="ctr"/>
          <a:lstStyle/>
          <a:p>
            <a:pPr algn="ctr"/>
            <a:endParaRPr lang="en-US">
              <a:solidFill>
                <a:prstClr val="white"/>
              </a:solidFill>
            </a:endParaRPr>
          </a:p>
        </p:txBody>
      </p:sp>
    </p:spTree>
    <p:extLst>
      <p:ext uri="{BB962C8B-B14F-4D97-AF65-F5344CB8AC3E}">
        <p14:creationId xmlns:p14="http://schemas.microsoft.com/office/powerpoint/2010/main" val="40315414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cap="all" baseline="0">
                <a:solidFill>
                  <a:srgbClr val="035084"/>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solidFill>
                  <a:srgbClr val="88BA24"/>
                </a:solidFill>
              </a:defRPr>
            </a:lvl1pPr>
            <a:lvl2pPr marL="457110" indent="0">
              <a:buNone/>
              <a:defRPr sz="2100" b="1"/>
            </a:lvl2pPr>
            <a:lvl3pPr marL="914216" indent="0">
              <a:buNone/>
              <a:defRPr sz="1800" b="1"/>
            </a:lvl3pPr>
            <a:lvl4pPr marL="1371325" indent="0">
              <a:buNone/>
              <a:defRPr sz="1500" b="1"/>
            </a:lvl4pPr>
            <a:lvl5pPr marL="1828435" indent="0">
              <a:buNone/>
              <a:defRPr sz="1500" b="1"/>
            </a:lvl5pPr>
            <a:lvl6pPr marL="2285543" indent="0">
              <a:buNone/>
              <a:defRPr sz="1500" b="1"/>
            </a:lvl6pPr>
            <a:lvl7pPr marL="2742652" indent="0">
              <a:buNone/>
              <a:defRPr sz="1500" b="1"/>
            </a:lvl7pPr>
            <a:lvl8pPr marL="3199759" indent="0">
              <a:buNone/>
              <a:defRPr sz="1500" b="1"/>
            </a:lvl8pPr>
            <a:lvl9pPr marL="3656869" indent="0">
              <a:buNone/>
              <a:defRPr sz="1500" b="1"/>
            </a:lvl9pPr>
          </a:lstStyle>
          <a:p>
            <a:pPr lvl="0"/>
            <a:r>
              <a:rPr lang="en-US" smtClean="0"/>
              <a:t>Click to edit Master text styles</a:t>
            </a:r>
          </a:p>
        </p:txBody>
      </p:sp>
      <p:sp>
        <p:nvSpPr>
          <p:cNvPr id="4" name="Content Placeholder 3"/>
          <p:cNvSpPr>
            <a:spLocks noGrp="1"/>
          </p:cNvSpPr>
          <p:nvPr>
            <p:ph sz="half" idx="2"/>
          </p:nvPr>
        </p:nvSpPr>
        <p:spPr>
          <a:xfrm>
            <a:off x="839789" y="2505076"/>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solidFill>
                  <a:srgbClr val="88BA24"/>
                </a:solidFill>
              </a:defRPr>
            </a:lvl1pPr>
            <a:lvl2pPr marL="457110" indent="0">
              <a:buNone/>
              <a:defRPr sz="2100" b="1"/>
            </a:lvl2pPr>
            <a:lvl3pPr marL="914216" indent="0">
              <a:buNone/>
              <a:defRPr sz="1800" b="1"/>
            </a:lvl3pPr>
            <a:lvl4pPr marL="1371325" indent="0">
              <a:buNone/>
              <a:defRPr sz="1500" b="1"/>
            </a:lvl4pPr>
            <a:lvl5pPr marL="1828435" indent="0">
              <a:buNone/>
              <a:defRPr sz="1500" b="1"/>
            </a:lvl5pPr>
            <a:lvl6pPr marL="2285543" indent="0">
              <a:buNone/>
              <a:defRPr sz="1500" b="1"/>
            </a:lvl6pPr>
            <a:lvl7pPr marL="2742652" indent="0">
              <a:buNone/>
              <a:defRPr sz="1500" b="1"/>
            </a:lvl7pPr>
            <a:lvl8pPr marL="3199759" indent="0">
              <a:buNone/>
              <a:defRPr sz="1500" b="1"/>
            </a:lvl8pPr>
            <a:lvl9pPr marL="3656869" indent="0">
              <a:buNone/>
              <a:defRPr sz="1500" b="1"/>
            </a:lvl9pPr>
          </a:lstStyle>
          <a:p>
            <a:pPr lvl="0"/>
            <a:r>
              <a:rPr lang="en-US" smtClean="0"/>
              <a:t>Click to edit Master text styles</a:t>
            </a:r>
          </a:p>
        </p:txBody>
      </p:sp>
      <p:sp>
        <p:nvSpPr>
          <p:cNvPr id="6" name="Content Placeholder 5"/>
          <p:cNvSpPr>
            <a:spLocks noGrp="1"/>
          </p:cNvSpPr>
          <p:nvPr>
            <p:ph sz="quarter" idx="4"/>
          </p:nvPr>
        </p:nvSpPr>
        <p:spPr>
          <a:xfrm>
            <a:off x="6172203" y="2505076"/>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p:txBody>
          <a:bodyPr/>
          <a:lstStyle/>
          <a:p>
            <a:endParaRPr lang="en-US">
              <a:solidFill>
                <a:srgbClr val="5C5C5C">
                  <a:tint val="75000"/>
                </a:srgbClr>
              </a:solidFill>
            </a:endParaRPr>
          </a:p>
        </p:txBody>
      </p:sp>
      <p:sp>
        <p:nvSpPr>
          <p:cNvPr id="9" name="Slide Number Placeholder 8"/>
          <p:cNvSpPr>
            <a:spLocks noGrp="1"/>
          </p:cNvSpPr>
          <p:nvPr>
            <p:ph type="sldNum" sz="quarter" idx="12"/>
          </p:nvPr>
        </p:nvSpPr>
        <p:spPr/>
        <p:txBody>
          <a:bodyPr/>
          <a:lstStyle/>
          <a:p>
            <a:fld id="{FCE329D7-DCEB-8447-AEAB-CCBC3E4B0F6B}" type="slidenum">
              <a:rPr lang="en-US" smtClean="0">
                <a:solidFill>
                  <a:srgbClr val="5C5C5C">
                    <a:tint val="75000"/>
                  </a:srgbClr>
                </a:solidFill>
              </a:rPr>
              <a:pPr/>
              <a:t>‹#›</a:t>
            </a:fld>
            <a:endParaRPr lang="en-US">
              <a:solidFill>
                <a:srgbClr val="5C5C5C">
                  <a:tint val="75000"/>
                </a:srgbClr>
              </a:solidFill>
            </a:endParaRPr>
          </a:p>
        </p:txBody>
      </p:sp>
    </p:spTree>
    <p:extLst>
      <p:ext uri="{BB962C8B-B14F-4D97-AF65-F5344CB8AC3E}">
        <p14:creationId xmlns:p14="http://schemas.microsoft.com/office/powerpoint/2010/main" val="30200918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baseline="0">
                <a:solidFill>
                  <a:srgbClr val="035084"/>
                </a:solidFill>
              </a:defRPr>
            </a:lvl1pPr>
          </a:lstStyle>
          <a:p>
            <a:r>
              <a:rPr lang="en-US" smtClean="0"/>
              <a:t>Click to edit Master title style</a:t>
            </a:r>
            <a:endParaRPr lang="en-US" dirty="0"/>
          </a:p>
        </p:txBody>
      </p:sp>
      <p:sp>
        <p:nvSpPr>
          <p:cNvPr id="4" name="Footer Placeholder 3"/>
          <p:cNvSpPr>
            <a:spLocks noGrp="1"/>
          </p:cNvSpPr>
          <p:nvPr>
            <p:ph type="ftr" sz="quarter" idx="11"/>
          </p:nvPr>
        </p:nvSpPr>
        <p:spPr/>
        <p:txBody>
          <a:bodyPr/>
          <a:lstStyle/>
          <a:p>
            <a:endParaRPr lang="en-US">
              <a:solidFill>
                <a:srgbClr val="5C5C5C">
                  <a:tint val="75000"/>
                </a:srgbClr>
              </a:solidFill>
            </a:endParaRPr>
          </a:p>
        </p:txBody>
      </p:sp>
      <p:sp>
        <p:nvSpPr>
          <p:cNvPr id="5" name="Slide Number Placeholder 4"/>
          <p:cNvSpPr>
            <a:spLocks noGrp="1"/>
          </p:cNvSpPr>
          <p:nvPr>
            <p:ph type="sldNum" sz="quarter" idx="12"/>
          </p:nvPr>
        </p:nvSpPr>
        <p:spPr/>
        <p:txBody>
          <a:bodyPr/>
          <a:lstStyle/>
          <a:p>
            <a:fld id="{FCE329D7-DCEB-8447-AEAB-CCBC3E4B0F6B}" type="slidenum">
              <a:rPr lang="en-US" smtClean="0">
                <a:solidFill>
                  <a:srgbClr val="5C5C5C">
                    <a:tint val="75000"/>
                  </a:srgbClr>
                </a:solidFill>
              </a:rPr>
              <a:pPr/>
              <a:t>‹#›</a:t>
            </a:fld>
            <a:endParaRPr lang="en-US">
              <a:solidFill>
                <a:srgbClr val="5C5C5C">
                  <a:tint val="75000"/>
                </a:srgbClr>
              </a:solidFill>
            </a:endParaRPr>
          </a:p>
        </p:txBody>
      </p:sp>
    </p:spTree>
    <p:extLst>
      <p:ext uri="{BB962C8B-B14F-4D97-AF65-F5344CB8AC3E}">
        <p14:creationId xmlns:p14="http://schemas.microsoft.com/office/powerpoint/2010/main" val="40045448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solidFill>
                <a:srgbClr val="5C5C5C">
                  <a:tint val="75000"/>
                </a:srgbClr>
              </a:solidFill>
            </a:endParaRPr>
          </a:p>
        </p:txBody>
      </p:sp>
      <p:sp>
        <p:nvSpPr>
          <p:cNvPr id="4" name="Slide Number Placeholder 3"/>
          <p:cNvSpPr>
            <a:spLocks noGrp="1"/>
          </p:cNvSpPr>
          <p:nvPr>
            <p:ph type="sldNum" sz="quarter" idx="12"/>
          </p:nvPr>
        </p:nvSpPr>
        <p:spPr/>
        <p:txBody>
          <a:bodyPr/>
          <a:lstStyle/>
          <a:p>
            <a:fld id="{FCE329D7-DCEB-8447-AEAB-CCBC3E4B0F6B}" type="slidenum">
              <a:rPr lang="en-US" smtClean="0">
                <a:solidFill>
                  <a:srgbClr val="5C5C5C">
                    <a:tint val="75000"/>
                  </a:srgbClr>
                </a:solidFill>
              </a:rPr>
              <a:pPr/>
              <a:t>‹#›</a:t>
            </a:fld>
            <a:endParaRPr lang="en-US">
              <a:solidFill>
                <a:srgbClr val="5C5C5C">
                  <a:tint val="75000"/>
                </a:srgbClr>
              </a:solidFill>
            </a:endParaRPr>
          </a:p>
        </p:txBody>
      </p:sp>
    </p:spTree>
    <p:extLst>
      <p:ext uri="{BB962C8B-B14F-4D97-AF65-F5344CB8AC3E}">
        <p14:creationId xmlns:p14="http://schemas.microsoft.com/office/powerpoint/2010/main" val="1972791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ound Same Side Corner Rectangle 6"/>
          <p:cNvSpPr/>
          <p:nvPr/>
        </p:nvSpPr>
        <p:spPr>
          <a:xfrm rot="10800000">
            <a:off x="544757" y="-19456"/>
            <a:ext cx="3822971" cy="6177199"/>
          </a:xfrm>
          <a:prstGeom prst="round2SameRect">
            <a:avLst>
              <a:gd name="adj1" fmla="val 2163"/>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22" tIns="45712" rIns="91422" bIns="45712" rtlCol="0" anchor="ctr"/>
          <a:lstStyle/>
          <a:p>
            <a:pPr algn="ctr"/>
            <a:endParaRPr lang="en-US"/>
          </a:p>
        </p:txBody>
      </p:sp>
      <p:sp>
        <p:nvSpPr>
          <p:cNvPr id="3" name="Text Placeholder 2"/>
          <p:cNvSpPr>
            <a:spLocks noGrp="1"/>
          </p:cNvSpPr>
          <p:nvPr>
            <p:ph type="body" idx="1"/>
          </p:nvPr>
        </p:nvSpPr>
        <p:spPr>
          <a:xfrm>
            <a:off x="690667" y="4104010"/>
            <a:ext cx="3531140" cy="1859046"/>
          </a:xfrm>
        </p:spPr>
        <p:txBody>
          <a:bodyPr/>
          <a:lstStyle>
            <a:lvl1pPr marL="0" indent="0">
              <a:buNone/>
              <a:defRPr sz="2400">
                <a:solidFill>
                  <a:schemeClr val="bg1">
                    <a:lumMod val="75000"/>
                  </a:schemeClr>
                </a:solidFill>
              </a:defRPr>
            </a:lvl1pPr>
            <a:lvl2pPr marL="457110" indent="0">
              <a:buNone/>
              <a:defRPr sz="2100">
                <a:solidFill>
                  <a:schemeClr val="tx1">
                    <a:tint val="75000"/>
                  </a:schemeClr>
                </a:solidFill>
              </a:defRPr>
            </a:lvl2pPr>
            <a:lvl3pPr marL="914216" indent="0">
              <a:buNone/>
              <a:defRPr sz="1800">
                <a:solidFill>
                  <a:schemeClr val="tx1">
                    <a:tint val="75000"/>
                  </a:schemeClr>
                </a:solidFill>
              </a:defRPr>
            </a:lvl3pPr>
            <a:lvl4pPr marL="1371325" indent="0">
              <a:buNone/>
              <a:defRPr sz="1500">
                <a:solidFill>
                  <a:schemeClr val="tx1">
                    <a:tint val="75000"/>
                  </a:schemeClr>
                </a:solidFill>
              </a:defRPr>
            </a:lvl4pPr>
            <a:lvl5pPr marL="1828435" indent="0">
              <a:buNone/>
              <a:defRPr sz="1500">
                <a:solidFill>
                  <a:schemeClr val="tx1">
                    <a:tint val="75000"/>
                  </a:schemeClr>
                </a:solidFill>
              </a:defRPr>
            </a:lvl5pPr>
            <a:lvl6pPr marL="2285543" indent="0">
              <a:buNone/>
              <a:defRPr sz="1500">
                <a:solidFill>
                  <a:schemeClr val="tx1">
                    <a:tint val="75000"/>
                  </a:schemeClr>
                </a:solidFill>
              </a:defRPr>
            </a:lvl6pPr>
            <a:lvl7pPr marL="2742652" indent="0">
              <a:buNone/>
              <a:defRPr sz="1500">
                <a:solidFill>
                  <a:schemeClr val="tx1">
                    <a:tint val="75000"/>
                  </a:schemeClr>
                </a:solidFill>
              </a:defRPr>
            </a:lvl7pPr>
            <a:lvl8pPr marL="3199759" indent="0">
              <a:buNone/>
              <a:defRPr sz="1500">
                <a:solidFill>
                  <a:schemeClr val="tx1">
                    <a:tint val="75000"/>
                  </a:schemeClr>
                </a:solidFill>
              </a:defRPr>
            </a:lvl8pPr>
            <a:lvl9pPr marL="3656869" indent="0">
              <a:buNone/>
              <a:defRPr sz="15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E329D7-DCEB-8447-AEAB-CCBC3E4B0F6B}" type="slidenum">
              <a:rPr lang="en-US" smtClean="0"/>
              <a:t>‹#›</a:t>
            </a:fld>
            <a:endParaRPr lang="en-US"/>
          </a:p>
        </p:txBody>
      </p:sp>
      <p:sp>
        <p:nvSpPr>
          <p:cNvPr id="2" name="Title 1"/>
          <p:cNvSpPr>
            <a:spLocks noGrp="1"/>
          </p:cNvSpPr>
          <p:nvPr>
            <p:ph type="title"/>
          </p:nvPr>
        </p:nvSpPr>
        <p:spPr>
          <a:xfrm>
            <a:off x="690667" y="836581"/>
            <a:ext cx="3531140" cy="3161489"/>
          </a:xfrm>
        </p:spPr>
        <p:txBody>
          <a:bodyPr anchor="b" anchorCtr="0">
            <a:normAutofit/>
          </a:bodyPr>
          <a:lstStyle>
            <a:lvl1pPr algn="l">
              <a:defRPr sz="4400" cap="all" baseline="0">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10681475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cap="all" baseline="0">
                <a:solidFill>
                  <a:srgbClr val="035084"/>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500"/>
            </a:lvl1pPr>
            <a:lvl2pPr marL="457110" indent="0">
              <a:buNone/>
              <a:defRPr sz="1400"/>
            </a:lvl2pPr>
            <a:lvl3pPr marL="914216" indent="0">
              <a:buNone/>
              <a:defRPr sz="1200"/>
            </a:lvl3pPr>
            <a:lvl4pPr marL="1371325" indent="0">
              <a:buNone/>
              <a:defRPr sz="1000"/>
            </a:lvl4pPr>
            <a:lvl5pPr marL="1828435" indent="0">
              <a:buNone/>
              <a:defRPr sz="1000"/>
            </a:lvl5pPr>
            <a:lvl6pPr marL="2285543" indent="0">
              <a:buNone/>
              <a:defRPr sz="1000"/>
            </a:lvl6pPr>
            <a:lvl7pPr marL="2742652" indent="0">
              <a:buNone/>
              <a:defRPr sz="1000"/>
            </a:lvl7pPr>
            <a:lvl8pPr marL="3199759" indent="0">
              <a:buNone/>
              <a:defRPr sz="1000"/>
            </a:lvl8pPr>
            <a:lvl9pPr marL="3656869" indent="0">
              <a:buNone/>
              <a:defRPr sz="10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endParaRPr lang="en-US">
              <a:solidFill>
                <a:srgbClr val="5C5C5C">
                  <a:tint val="75000"/>
                </a:srgbClr>
              </a:solidFill>
            </a:endParaRPr>
          </a:p>
        </p:txBody>
      </p:sp>
      <p:sp>
        <p:nvSpPr>
          <p:cNvPr id="7" name="Slide Number Placeholder 6"/>
          <p:cNvSpPr>
            <a:spLocks noGrp="1"/>
          </p:cNvSpPr>
          <p:nvPr>
            <p:ph type="sldNum" sz="quarter" idx="12"/>
          </p:nvPr>
        </p:nvSpPr>
        <p:spPr/>
        <p:txBody>
          <a:bodyPr/>
          <a:lstStyle/>
          <a:p>
            <a:fld id="{FCE329D7-DCEB-8447-AEAB-CCBC3E4B0F6B}" type="slidenum">
              <a:rPr lang="en-US" smtClean="0">
                <a:solidFill>
                  <a:srgbClr val="5C5C5C">
                    <a:tint val="75000"/>
                  </a:srgbClr>
                </a:solidFill>
              </a:rPr>
              <a:pPr/>
              <a:t>‹#›</a:t>
            </a:fld>
            <a:endParaRPr lang="en-US">
              <a:solidFill>
                <a:srgbClr val="5C5C5C">
                  <a:tint val="75000"/>
                </a:srgbClr>
              </a:solidFill>
            </a:endParaRPr>
          </a:p>
        </p:txBody>
      </p:sp>
      <p:sp>
        <p:nvSpPr>
          <p:cNvPr id="8" name="Flowchart: Off-page Connector 7"/>
          <p:cNvSpPr/>
          <p:nvPr/>
        </p:nvSpPr>
        <p:spPr>
          <a:xfrm>
            <a:off x="11463869" y="0"/>
            <a:ext cx="567267" cy="567268"/>
          </a:xfrm>
          <a:prstGeom prst="flowChartOffpageConnector">
            <a:avLst/>
          </a:prstGeom>
          <a:solidFill>
            <a:srgbClr val="03508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2" tIns="45712" rIns="91422" bIns="45712" rtlCol="0" anchor="ctr"/>
          <a:lstStyle/>
          <a:p>
            <a:pPr algn="ctr"/>
            <a:endParaRPr lang="en-US">
              <a:solidFill>
                <a:prstClr val="white"/>
              </a:solidFill>
            </a:endParaRPr>
          </a:p>
        </p:txBody>
      </p:sp>
    </p:spTree>
    <p:extLst>
      <p:ext uri="{BB962C8B-B14F-4D97-AF65-F5344CB8AC3E}">
        <p14:creationId xmlns:p14="http://schemas.microsoft.com/office/powerpoint/2010/main" val="13231837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cap="all" baseline="0">
                <a:solidFill>
                  <a:srgbClr val="035084"/>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5183188" y="987427"/>
            <a:ext cx="6172200" cy="4873625"/>
          </a:xfrm>
        </p:spPr>
        <p:txBody>
          <a:bodyPr/>
          <a:lstStyle>
            <a:lvl1pPr marL="0" indent="0">
              <a:buNone/>
              <a:defRPr sz="3200"/>
            </a:lvl1pPr>
            <a:lvl2pPr marL="457110" indent="0">
              <a:buNone/>
              <a:defRPr sz="2800"/>
            </a:lvl2pPr>
            <a:lvl3pPr marL="914216" indent="0">
              <a:buNone/>
              <a:defRPr sz="2400"/>
            </a:lvl3pPr>
            <a:lvl4pPr marL="1371325" indent="0">
              <a:buNone/>
              <a:defRPr sz="2100"/>
            </a:lvl4pPr>
            <a:lvl5pPr marL="1828435" indent="0">
              <a:buNone/>
              <a:defRPr sz="2100"/>
            </a:lvl5pPr>
            <a:lvl6pPr marL="2285543" indent="0">
              <a:buNone/>
              <a:defRPr sz="2100"/>
            </a:lvl6pPr>
            <a:lvl7pPr marL="2742652" indent="0">
              <a:buNone/>
              <a:defRPr sz="2100"/>
            </a:lvl7pPr>
            <a:lvl8pPr marL="3199759" indent="0">
              <a:buNone/>
              <a:defRPr sz="2100"/>
            </a:lvl8pPr>
            <a:lvl9pPr marL="3656869" indent="0">
              <a:buNone/>
              <a:defRPr sz="2100"/>
            </a:lvl9pPr>
          </a:lstStyle>
          <a:p>
            <a:r>
              <a:rPr lang="en-US" smtClean="0"/>
              <a:t>Click icon to add picture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500"/>
            </a:lvl1pPr>
            <a:lvl2pPr marL="457110" indent="0">
              <a:buNone/>
              <a:defRPr sz="1400"/>
            </a:lvl2pPr>
            <a:lvl3pPr marL="914216" indent="0">
              <a:buNone/>
              <a:defRPr sz="1200"/>
            </a:lvl3pPr>
            <a:lvl4pPr marL="1371325" indent="0">
              <a:buNone/>
              <a:defRPr sz="1000"/>
            </a:lvl4pPr>
            <a:lvl5pPr marL="1828435" indent="0">
              <a:buNone/>
              <a:defRPr sz="1000"/>
            </a:lvl5pPr>
            <a:lvl6pPr marL="2285543" indent="0">
              <a:buNone/>
              <a:defRPr sz="1000"/>
            </a:lvl6pPr>
            <a:lvl7pPr marL="2742652" indent="0">
              <a:buNone/>
              <a:defRPr sz="1000"/>
            </a:lvl7pPr>
            <a:lvl8pPr marL="3199759" indent="0">
              <a:buNone/>
              <a:defRPr sz="1000"/>
            </a:lvl8pPr>
            <a:lvl9pPr marL="3656869" indent="0">
              <a:buNone/>
              <a:defRPr sz="10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endParaRPr lang="en-US">
              <a:solidFill>
                <a:srgbClr val="5C5C5C">
                  <a:tint val="75000"/>
                </a:srgbClr>
              </a:solidFill>
            </a:endParaRPr>
          </a:p>
        </p:txBody>
      </p:sp>
      <p:sp>
        <p:nvSpPr>
          <p:cNvPr id="7" name="Slide Number Placeholder 6"/>
          <p:cNvSpPr>
            <a:spLocks noGrp="1"/>
          </p:cNvSpPr>
          <p:nvPr>
            <p:ph type="sldNum" sz="quarter" idx="12"/>
          </p:nvPr>
        </p:nvSpPr>
        <p:spPr/>
        <p:txBody>
          <a:bodyPr/>
          <a:lstStyle/>
          <a:p>
            <a:fld id="{FCE329D7-DCEB-8447-AEAB-CCBC3E4B0F6B}" type="slidenum">
              <a:rPr lang="en-US" smtClean="0">
                <a:solidFill>
                  <a:srgbClr val="5C5C5C">
                    <a:tint val="75000"/>
                  </a:srgbClr>
                </a:solidFill>
              </a:rPr>
              <a:pPr/>
              <a:t>‹#›</a:t>
            </a:fld>
            <a:endParaRPr lang="en-US">
              <a:solidFill>
                <a:srgbClr val="5C5C5C">
                  <a:tint val="75000"/>
                </a:srgbClr>
              </a:solidFill>
            </a:endParaRPr>
          </a:p>
        </p:txBody>
      </p:sp>
      <p:sp>
        <p:nvSpPr>
          <p:cNvPr id="8" name="Flowchart: Off-page Connector 7"/>
          <p:cNvSpPr/>
          <p:nvPr/>
        </p:nvSpPr>
        <p:spPr>
          <a:xfrm>
            <a:off x="11463869" y="0"/>
            <a:ext cx="567267" cy="567268"/>
          </a:xfrm>
          <a:prstGeom prst="flowChartOffpageConnector">
            <a:avLst/>
          </a:prstGeom>
          <a:solidFill>
            <a:srgbClr val="03508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2" tIns="45712" rIns="91422" bIns="45712" rtlCol="0" anchor="ctr"/>
          <a:lstStyle/>
          <a:p>
            <a:pPr algn="ctr"/>
            <a:endParaRPr lang="en-US">
              <a:solidFill>
                <a:prstClr val="white"/>
              </a:solidFill>
            </a:endParaRPr>
          </a:p>
        </p:txBody>
      </p:sp>
    </p:spTree>
    <p:extLst>
      <p:ext uri="{BB962C8B-B14F-4D97-AF65-F5344CB8AC3E}">
        <p14:creationId xmlns:p14="http://schemas.microsoft.com/office/powerpoint/2010/main" val="28612420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baseline="0">
                <a:solidFill>
                  <a:srgbClr val="035084"/>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p>
            <a:endParaRPr lang="en-US">
              <a:solidFill>
                <a:srgbClr val="5C5C5C">
                  <a:tint val="75000"/>
                </a:srgbClr>
              </a:solidFill>
            </a:endParaRPr>
          </a:p>
        </p:txBody>
      </p:sp>
      <p:sp>
        <p:nvSpPr>
          <p:cNvPr id="6" name="Slide Number Placeholder 5"/>
          <p:cNvSpPr>
            <a:spLocks noGrp="1"/>
          </p:cNvSpPr>
          <p:nvPr>
            <p:ph type="sldNum" sz="quarter" idx="12"/>
          </p:nvPr>
        </p:nvSpPr>
        <p:spPr/>
        <p:txBody>
          <a:bodyPr/>
          <a:lstStyle/>
          <a:p>
            <a:fld id="{FCE329D7-DCEB-8447-AEAB-CCBC3E4B0F6B}" type="slidenum">
              <a:rPr lang="en-US" smtClean="0">
                <a:solidFill>
                  <a:srgbClr val="5C5C5C">
                    <a:tint val="75000"/>
                  </a:srgbClr>
                </a:solidFill>
              </a:rPr>
              <a:pPr/>
              <a:t>‹#›</a:t>
            </a:fld>
            <a:endParaRPr lang="en-US">
              <a:solidFill>
                <a:srgbClr val="5C5C5C">
                  <a:tint val="75000"/>
                </a:srgbClr>
              </a:solidFill>
            </a:endParaRPr>
          </a:p>
        </p:txBody>
      </p:sp>
      <p:sp>
        <p:nvSpPr>
          <p:cNvPr id="7" name="Flowchart: Off-page Connector 6"/>
          <p:cNvSpPr/>
          <p:nvPr/>
        </p:nvSpPr>
        <p:spPr>
          <a:xfrm>
            <a:off x="11463869" y="0"/>
            <a:ext cx="567267" cy="567268"/>
          </a:xfrm>
          <a:prstGeom prst="flowChartOffpageConnector">
            <a:avLst/>
          </a:prstGeom>
          <a:solidFill>
            <a:srgbClr val="03508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2" tIns="45712" rIns="91422" bIns="45712" rtlCol="0" anchor="ctr"/>
          <a:lstStyle/>
          <a:p>
            <a:pPr algn="ctr"/>
            <a:endParaRPr lang="en-US">
              <a:solidFill>
                <a:prstClr val="white"/>
              </a:solidFill>
            </a:endParaRPr>
          </a:p>
        </p:txBody>
      </p:sp>
    </p:spTree>
    <p:extLst>
      <p:ext uri="{BB962C8B-B14F-4D97-AF65-F5344CB8AC3E}">
        <p14:creationId xmlns:p14="http://schemas.microsoft.com/office/powerpoint/2010/main" val="15417074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lvl1pPr>
              <a:defRPr cap="all" baseline="0">
                <a:solidFill>
                  <a:srgbClr val="035084"/>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p>
            <a:endParaRPr lang="en-US">
              <a:solidFill>
                <a:srgbClr val="5C5C5C">
                  <a:tint val="75000"/>
                </a:srgbClr>
              </a:solidFill>
            </a:endParaRPr>
          </a:p>
        </p:txBody>
      </p:sp>
      <p:sp>
        <p:nvSpPr>
          <p:cNvPr id="6" name="Slide Number Placeholder 5"/>
          <p:cNvSpPr>
            <a:spLocks noGrp="1"/>
          </p:cNvSpPr>
          <p:nvPr>
            <p:ph type="sldNum" sz="quarter" idx="12"/>
          </p:nvPr>
        </p:nvSpPr>
        <p:spPr/>
        <p:txBody>
          <a:bodyPr/>
          <a:lstStyle/>
          <a:p>
            <a:fld id="{FCE329D7-DCEB-8447-AEAB-CCBC3E4B0F6B}" type="slidenum">
              <a:rPr lang="en-US" smtClean="0">
                <a:solidFill>
                  <a:srgbClr val="5C5C5C">
                    <a:tint val="75000"/>
                  </a:srgbClr>
                </a:solidFill>
              </a:rPr>
              <a:pPr/>
              <a:t>‹#›</a:t>
            </a:fld>
            <a:endParaRPr lang="en-US">
              <a:solidFill>
                <a:srgbClr val="5C5C5C">
                  <a:tint val="75000"/>
                </a:srgbClr>
              </a:solidFill>
            </a:endParaRPr>
          </a:p>
        </p:txBody>
      </p:sp>
      <p:sp>
        <p:nvSpPr>
          <p:cNvPr id="7" name="Flowchart: Off-page Connector 6"/>
          <p:cNvSpPr/>
          <p:nvPr/>
        </p:nvSpPr>
        <p:spPr>
          <a:xfrm>
            <a:off x="11463869" y="0"/>
            <a:ext cx="567267" cy="567268"/>
          </a:xfrm>
          <a:prstGeom prst="flowChartOffpageConnector">
            <a:avLst/>
          </a:prstGeom>
          <a:solidFill>
            <a:srgbClr val="03508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2" tIns="45712" rIns="91422" bIns="45712" rtlCol="0" anchor="ctr"/>
          <a:lstStyle/>
          <a:p>
            <a:pPr algn="ctr"/>
            <a:endParaRPr lang="en-US">
              <a:solidFill>
                <a:prstClr val="white"/>
              </a:solidFill>
            </a:endParaRPr>
          </a:p>
        </p:txBody>
      </p:sp>
    </p:spTree>
    <p:extLst>
      <p:ext uri="{BB962C8B-B14F-4D97-AF65-F5344CB8AC3E}">
        <p14:creationId xmlns:p14="http://schemas.microsoft.com/office/powerpoint/2010/main" val="16587888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baseline="0">
                <a:solidFill>
                  <a:srgbClr val="035084"/>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E329D7-DCEB-8447-AEAB-CCBC3E4B0F6B}" type="slidenum">
              <a:rPr lang="en-US" smtClean="0"/>
              <a:t>‹#›</a:t>
            </a:fld>
            <a:endParaRPr lang="en-US"/>
          </a:p>
        </p:txBody>
      </p:sp>
      <p:sp>
        <p:nvSpPr>
          <p:cNvPr id="8" name="Flowchart: Off-page Connector 7"/>
          <p:cNvSpPr/>
          <p:nvPr/>
        </p:nvSpPr>
        <p:spPr>
          <a:xfrm>
            <a:off x="11463869" y="0"/>
            <a:ext cx="567267" cy="567268"/>
          </a:xfrm>
          <a:prstGeom prst="flowChartOffpageConnector">
            <a:avLst/>
          </a:prstGeom>
          <a:solidFill>
            <a:srgbClr val="03508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2" tIns="45712" rIns="91422" bIns="45712" rtlCol="0" anchor="ctr"/>
          <a:lstStyle/>
          <a:p>
            <a:pPr algn="ctr"/>
            <a:endParaRPr lang="en-US"/>
          </a:p>
        </p:txBody>
      </p:sp>
    </p:spTree>
    <p:extLst>
      <p:ext uri="{BB962C8B-B14F-4D97-AF65-F5344CB8AC3E}">
        <p14:creationId xmlns:p14="http://schemas.microsoft.com/office/powerpoint/2010/main" val="33499776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cap="all" baseline="0">
                <a:solidFill>
                  <a:srgbClr val="035084"/>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solidFill>
                  <a:srgbClr val="88BA24"/>
                </a:solidFill>
              </a:defRPr>
            </a:lvl1pPr>
            <a:lvl2pPr marL="457110" indent="0">
              <a:buNone/>
              <a:defRPr sz="2100" b="1"/>
            </a:lvl2pPr>
            <a:lvl3pPr marL="914216" indent="0">
              <a:buNone/>
              <a:defRPr sz="1800" b="1"/>
            </a:lvl3pPr>
            <a:lvl4pPr marL="1371325" indent="0">
              <a:buNone/>
              <a:defRPr sz="1500" b="1"/>
            </a:lvl4pPr>
            <a:lvl5pPr marL="1828435" indent="0">
              <a:buNone/>
              <a:defRPr sz="1500" b="1"/>
            </a:lvl5pPr>
            <a:lvl6pPr marL="2285543" indent="0">
              <a:buNone/>
              <a:defRPr sz="1500" b="1"/>
            </a:lvl6pPr>
            <a:lvl7pPr marL="2742652" indent="0">
              <a:buNone/>
              <a:defRPr sz="1500" b="1"/>
            </a:lvl7pPr>
            <a:lvl8pPr marL="3199759" indent="0">
              <a:buNone/>
              <a:defRPr sz="1500" b="1"/>
            </a:lvl8pPr>
            <a:lvl9pPr marL="3656869" indent="0">
              <a:buNone/>
              <a:defRPr sz="1500" b="1"/>
            </a:lvl9pPr>
          </a:lstStyle>
          <a:p>
            <a:pPr lvl="0"/>
            <a:r>
              <a:rPr lang="en-US" smtClean="0"/>
              <a:t>Click to edit Master text styles</a:t>
            </a:r>
          </a:p>
        </p:txBody>
      </p:sp>
      <p:sp>
        <p:nvSpPr>
          <p:cNvPr id="4" name="Content Placeholder 3"/>
          <p:cNvSpPr>
            <a:spLocks noGrp="1"/>
          </p:cNvSpPr>
          <p:nvPr>
            <p:ph sz="half" idx="2"/>
          </p:nvPr>
        </p:nvSpPr>
        <p:spPr>
          <a:xfrm>
            <a:off x="839789" y="2505076"/>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solidFill>
                  <a:srgbClr val="88BA24"/>
                </a:solidFill>
              </a:defRPr>
            </a:lvl1pPr>
            <a:lvl2pPr marL="457110" indent="0">
              <a:buNone/>
              <a:defRPr sz="2100" b="1"/>
            </a:lvl2pPr>
            <a:lvl3pPr marL="914216" indent="0">
              <a:buNone/>
              <a:defRPr sz="1800" b="1"/>
            </a:lvl3pPr>
            <a:lvl4pPr marL="1371325" indent="0">
              <a:buNone/>
              <a:defRPr sz="1500" b="1"/>
            </a:lvl4pPr>
            <a:lvl5pPr marL="1828435" indent="0">
              <a:buNone/>
              <a:defRPr sz="1500" b="1"/>
            </a:lvl5pPr>
            <a:lvl6pPr marL="2285543" indent="0">
              <a:buNone/>
              <a:defRPr sz="1500" b="1"/>
            </a:lvl6pPr>
            <a:lvl7pPr marL="2742652" indent="0">
              <a:buNone/>
              <a:defRPr sz="1500" b="1"/>
            </a:lvl7pPr>
            <a:lvl8pPr marL="3199759" indent="0">
              <a:buNone/>
              <a:defRPr sz="1500" b="1"/>
            </a:lvl8pPr>
            <a:lvl9pPr marL="3656869" indent="0">
              <a:buNone/>
              <a:defRPr sz="1500" b="1"/>
            </a:lvl9pPr>
          </a:lstStyle>
          <a:p>
            <a:pPr lvl="0"/>
            <a:r>
              <a:rPr lang="en-US" smtClean="0"/>
              <a:t>Click to edit Master text styles</a:t>
            </a:r>
          </a:p>
        </p:txBody>
      </p:sp>
      <p:sp>
        <p:nvSpPr>
          <p:cNvPr id="6" name="Content Placeholder 5"/>
          <p:cNvSpPr>
            <a:spLocks noGrp="1"/>
          </p:cNvSpPr>
          <p:nvPr>
            <p:ph sz="quarter" idx="4"/>
          </p:nvPr>
        </p:nvSpPr>
        <p:spPr>
          <a:xfrm>
            <a:off x="6172203" y="2505076"/>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CE329D7-DCEB-8447-AEAB-CCBC3E4B0F6B}" type="slidenum">
              <a:rPr lang="en-US" smtClean="0"/>
              <a:t>‹#›</a:t>
            </a:fld>
            <a:endParaRPr lang="en-US"/>
          </a:p>
        </p:txBody>
      </p:sp>
      <p:sp>
        <p:nvSpPr>
          <p:cNvPr id="10" name="Flowchart: Off-page Connector 9"/>
          <p:cNvSpPr/>
          <p:nvPr/>
        </p:nvSpPr>
        <p:spPr>
          <a:xfrm>
            <a:off x="11463869" y="0"/>
            <a:ext cx="567267" cy="567268"/>
          </a:xfrm>
          <a:prstGeom prst="flowChartOffpageConnector">
            <a:avLst/>
          </a:prstGeom>
          <a:solidFill>
            <a:srgbClr val="03508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2" tIns="45712" rIns="91422" bIns="45712" rtlCol="0" anchor="ctr"/>
          <a:lstStyle/>
          <a:p>
            <a:pPr algn="ctr"/>
            <a:endParaRPr lang="en-US"/>
          </a:p>
        </p:txBody>
      </p:sp>
    </p:spTree>
    <p:extLst>
      <p:ext uri="{BB962C8B-B14F-4D97-AF65-F5344CB8AC3E}">
        <p14:creationId xmlns:p14="http://schemas.microsoft.com/office/powerpoint/2010/main" val="10155701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baseline="0">
                <a:solidFill>
                  <a:srgbClr val="035084"/>
                </a:solidFill>
              </a:defRPr>
            </a:lvl1pPr>
          </a:lstStyle>
          <a:p>
            <a:r>
              <a:rPr lang="en-US" smtClean="0"/>
              <a:t>Click to edit Master title style</a:t>
            </a:r>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CE329D7-DCEB-8447-AEAB-CCBC3E4B0F6B}" type="slidenum">
              <a:rPr lang="en-US" smtClean="0"/>
              <a:t>‹#›</a:t>
            </a:fld>
            <a:endParaRPr lang="en-US"/>
          </a:p>
        </p:txBody>
      </p:sp>
    </p:spTree>
    <p:extLst>
      <p:ext uri="{BB962C8B-B14F-4D97-AF65-F5344CB8AC3E}">
        <p14:creationId xmlns:p14="http://schemas.microsoft.com/office/powerpoint/2010/main" val="20720841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E329D7-DCEB-8447-AEAB-CCBC3E4B0F6B}" type="slidenum">
              <a:rPr lang="en-US" smtClean="0"/>
              <a:t>‹#›</a:t>
            </a:fld>
            <a:endParaRPr lang="en-US"/>
          </a:p>
        </p:txBody>
      </p:sp>
    </p:spTree>
    <p:extLst>
      <p:ext uri="{BB962C8B-B14F-4D97-AF65-F5344CB8AC3E}">
        <p14:creationId xmlns:p14="http://schemas.microsoft.com/office/powerpoint/2010/main" val="39908083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cap="all" baseline="0">
                <a:solidFill>
                  <a:srgbClr val="035084"/>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500"/>
            </a:lvl1pPr>
            <a:lvl2pPr marL="457110" indent="0">
              <a:buNone/>
              <a:defRPr sz="1400"/>
            </a:lvl2pPr>
            <a:lvl3pPr marL="914216" indent="0">
              <a:buNone/>
              <a:defRPr sz="1200"/>
            </a:lvl3pPr>
            <a:lvl4pPr marL="1371325" indent="0">
              <a:buNone/>
              <a:defRPr sz="1000"/>
            </a:lvl4pPr>
            <a:lvl5pPr marL="1828435" indent="0">
              <a:buNone/>
              <a:defRPr sz="1000"/>
            </a:lvl5pPr>
            <a:lvl6pPr marL="2285543" indent="0">
              <a:buNone/>
              <a:defRPr sz="1000"/>
            </a:lvl6pPr>
            <a:lvl7pPr marL="2742652" indent="0">
              <a:buNone/>
              <a:defRPr sz="1000"/>
            </a:lvl7pPr>
            <a:lvl8pPr marL="3199759" indent="0">
              <a:buNone/>
              <a:defRPr sz="1000"/>
            </a:lvl8pPr>
            <a:lvl9pPr marL="3656869" indent="0">
              <a:buNone/>
              <a:defRPr sz="10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E329D7-DCEB-8447-AEAB-CCBC3E4B0F6B}" type="slidenum">
              <a:rPr lang="en-US" smtClean="0"/>
              <a:t>‹#›</a:t>
            </a:fld>
            <a:endParaRPr lang="en-US"/>
          </a:p>
        </p:txBody>
      </p:sp>
      <p:sp>
        <p:nvSpPr>
          <p:cNvPr id="8" name="Flowchart: Off-page Connector 7"/>
          <p:cNvSpPr/>
          <p:nvPr/>
        </p:nvSpPr>
        <p:spPr>
          <a:xfrm>
            <a:off x="11463869" y="0"/>
            <a:ext cx="567267" cy="567268"/>
          </a:xfrm>
          <a:prstGeom prst="flowChartOffpageConnector">
            <a:avLst/>
          </a:prstGeom>
          <a:solidFill>
            <a:srgbClr val="03508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2" tIns="45712" rIns="91422" bIns="45712" rtlCol="0" anchor="ctr"/>
          <a:lstStyle/>
          <a:p>
            <a:pPr algn="ctr"/>
            <a:endParaRPr lang="en-US"/>
          </a:p>
        </p:txBody>
      </p:sp>
    </p:spTree>
    <p:extLst>
      <p:ext uri="{BB962C8B-B14F-4D97-AF65-F5344CB8AC3E}">
        <p14:creationId xmlns:p14="http://schemas.microsoft.com/office/powerpoint/2010/main" val="14970414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cap="all" baseline="0">
                <a:solidFill>
                  <a:srgbClr val="035084"/>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5183188" y="987427"/>
            <a:ext cx="6172200" cy="4873625"/>
          </a:xfrm>
        </p:spPr>
        <p:txBody>
          <a:bodyPr/>
          <a:lstStyle>
            <a:lvl1pPr marL="0" indent="0">
              <a:buNone/>
              <a:defRPr sz="3200"/>
            </a:lvl1pPr>
            <a:lvl2pPr marL="457110" indent="0">
              <a:buNone/>
              <a:defRPr sz="2800"/>
            </a:lvl2pPr>
            <a:lvl3pPr marL="914216" indent="0">
              <a:buNone/>
              <a:defRPr sz="2400"/>
            </a:lvl3pPr>
            <a:lvl4pPr marL="1371325" indent="0">
              <a:buNone/>
              <a:defRPr sz="2100"/>
            </a:lvl4pPr>
            <a:lvl5pPr marL="1828435" indent="0">
              <a:buNone/>
              <a:defRPr sz="2100"/>
            </a:lvl5pPr>
            <a:lvl6pPr marL="2285543" indent="0">
              <a:buNone/>
              <a:defRPr sz="2100"/>
            </a:lvl6pPr>
            <a:lvl7pPr marL="2742652" indent="0">
              <a:buNone/>
              <a:defRPr sz="2100"/>
            </a:lvl7pPr>
            <a:lvl8pPr marL="3199759" indent="0">
              <a:buNone/>
              <a:defRPr sz="2100"/>
            </a:lvl8pPr>
            <a:lvl9pPr marL="3656869" indent="0">
              <a:buNone/>
              <a:defRPr sz="2100"/>
            </a:lvl9pPr>
          </a:lstStyle>
          <a:p>
            <a:r>
              <a:rPr lang="en-US" smtClean="0"/>
              <a:t>Click icon to add picture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500"/>
            </a:lvl1pPr>
            <a:lvl2pPr marL="457110" indent="0">
              <a:buNone/>
              <a:defRPr sz="1400"/>
            </a:lvl2pPr>
            <a:lvl3pPr marL="914216" indent="0">
              <a:buNone/>
              <a:defRPr sz="1200"/>
            </a:lvl3pPr>
            <a:lvl4pPr marL="1371325" indent="0">
              <a:buNone/>
              <a:defRPr sz="1000"/>
            </a:lvl4pPr>
            <a:lvl5pPr marL="1828435" indent="0">
              <a:buNone/>
              <a:defRPr sz="1000"/>
            </a:lvl5pPr>
            <a:lvl6pPr marL="2285543" indent="0">
              <a:buNone/>
              <a:defRPr sz="1000"/>
            </a:lvl6pPr>
            <a:lvl7pPr marL="2742652" indent="0">
              <a:buNone/>
              <a:defRPr sz="1000"/>
            </a:lvl7pPr>
            <a:lvl8pPr marL="3199759" indent="0">
              <a:buNone/>
              <a:defRPr sz="1000"/>
            </a:lvl8pPr>
            <a:lvl9pPr marL="3656869" indent="0">
              <a:buNone/>
              <a:defRPr sz="10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E329D7-DCEB-8447-AEAB-CCBC3E4B0F6B}" type="slidenum">
              <a:rPr lang="en-US" smtClean="0"/>
              <a:t>‹#›</a:t>
            </a:fld>
            <a:endParaRPr lang="en-US"/>
          </a:p>
        </p:txBody>
      </p:sp>
      <p:sp>
        <p:nvSpPr>
          <p:cNvPr id="8" name="Flowchart: Off-page Connector 7"/>
          <p:cNvSpPr/>
          <p:nvPr/>
        </p:nvSpPr>
        <p:spPr>
          <a:xfrm>
            <a:off x="11463869" y="0"/>
            <a:ext cx="567267" cy="567268"/>
          </a:xfrm>
          <a:prstGeom prst="flowChartOffpageConnector">
            <a:avLst/>
          </a:prstGeom>
          <a:solidFill>
            <a:srgbClr val="03508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2" tIns="45712" rIns="91422" bIns="45712" rtlCol="0" anchor="ctr"/>
          <a:lstStyle/>
          <a:p>
            <a:pPr algn="ctr"/>
            <a:endParaRPr lang="en-US"/>
          </a:p>
        </p:txBody>
      </p:sp>
    </p:spTree>
    <p:extLst>
      <p:ext uri="{BB962C8B-B14F-4D97-AF65-F5344CB8AC3E}">
        <p14:creationId xmlns:p14="http://schemas.microsoft.com/office/powerpoint/2010/main" val="21856792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22" tIns="45712" rIns="91422" bIns="4571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22" tIns="45712" rIns="91422" bIns="4571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6"/>
            <a:ext cx="2743200" cy="365125"/>
          </a:xfrm>
          <a:prstGeom prst="rect">
            <a:avLst/>
          </a:prstGeom>
        </p:spPr>
        <p:txBody>
          <a:bodyPr vert="horz" lIns="91422" tIns="45712" rIns="91422" bIns="45712"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6"/>
            <a:ext cx="4114800" cy="365125"/>
          </a:xfrm>
          <a:prstGeom prst="rect">
            <a:avLst/>
          </a:prstGeom>
        </p:spPr>
        <p:txBody>
          <a:bodyPr vert="horz" lIns="91422" tIns="45712" rIns="91422" bIns="45712"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6"/>
            <a:ext cx="2743200" cy="365125"/>
          </a:xfrm>
          <a:prstGeom prst="rect">
            <a:avLst/>
          </a:prstGeom>
        </p:spPr>
        <p:txBody>
          <a:bodyPr vert="horz" lIns="91422" tIns="45712" rIns="91422" bIns="45712" rtlCol="0" anchor="ctr"/>
          <a:lstStyle>
            <a:lvl1pPr algn="r">
              <a:defRPr sz="1200">
                <a:solidFill>
                  <a:schemeClr val="tx1">
                    <a:tint val="75000"/>
                  </a:schemeClr>
                </a:solidFill>
              </a:defRPr>
            </a:lvl1pPr>
          </a:lstStyle>
          <a:p>
            <a:fld id="{FCE329D7-DCEB-8447-AEAB-CCBC3E4B0F6B}" type="slidenum">
              <a:rPr lang="en-US" smtClean="0"/>
              <a:t>‹#›</a:t>
            </a:fld>
            <a:endParaRPr lang="en-US"/>
          </a:p>
        </p:txBody>
      </p:sp>
    </p:spTree>
    <p:extLst>
      <p:ext uri="{BB962C8B-B14F-4D97-AF65-F5344CB8AC3E}">
        <p14:creationId xmlns:p14="http://schemas.microsoft.com/office/powerpoint/2010/main" val="37235893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defTabSz="91421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55" indent="-228555" algn="l" defTabSz="91421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65" indent="-228555" algn="l" defTabSz="91421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0" indent="-228555" algn="l" defTabSz="914216" rtl="0" eaLnBrk="1" latinLnBrk="0" hangingPunct="1">
        <a:lnSpc>
          <a:spcPct val="90000"/>
        </a:lnSpc>
        <a:spcBef>
          <a:spcPts val="500"/>
        </a:spcBef>
        <a:buFont typeface="Arial" panose="020B0604020202020204" pitchFamily="34" charset="0"/>
        <a:buChar char="•"/>
        <a:defRPr sz="2100" kern="1200">
          <a:solidFill>
            <a:schemeClr val="tx1"/>
          </a:solidFill>
          <a:latin typeface="+mn-lt"/>
          <a:ea typeface="+mn-ea"/>
          <a:cs typeface="+mn-cs"/>
        </a:defRPr>
      </a:lvl3pPr>
      <a:lvl4pPr marL="1599880" indent="-228555" algn="l" defTabSz="91421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90" indent="-228555" algn="l" defTabSz="91421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5" algn="l" defTabSz="91421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7" indent="-228555" algn="l" defTabSz="91421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5" algn="l" defTabSz="91421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5" algn="l" defTabSz="91421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6" rtl="0" eaLnBrk="1" latinLnBrk="0" hangingPunct="1">
        <a:defRPr sz="1800" kern="1200">
          <a:solidFill>
            <a:schemeClr val="tx1"/>
          </a:solidFill>
          <a:latin typeface="+mn-lt"/>
          <a:ea typeface="+mn-ea"/>
          <a:cs typeface="+mn-cs"/>
        </a:defRPr>
      </a:lvl1pPr>
      <a:lvl2pPr marL="457110" algn="l" defTabSz="914216" rtl="0" eaLnBrk="1" latinLnBrk="0" hangingPunct="1">
        <a:defRPr sz="1800" kern="1200">
          <a:solidFill>
            <a:schemeClr val="tx1"/>
          </a:solidFill>
          <a:latin typeface="+mn-lt"/>
          <a:ea typeface="+mn-ea"/>
          <a:cs typeface="+mn-cs"/>
        </a:defRPr>
      </a:lvl2pPr>
      <a:lvl3pPr marL="914216" algn="l" defTabSz="914216" rtl="0" eaLnBrk="1" latinLnBrk="0" hangingPunct="1">
        <a:defRPr sz="1800" kern="1200">
          <a:solidFill>
            <a:schemeClr val="tx1"/>
          </a:solidFill>
          <a:latin typeface="+mn-lt"/>
          <a:ea typeface="+mn-ea"/>
          <a:cs typeface="+mn-cs"/>
        </a:defRPr>
      </a:lvl3pPr>
      <a:lvl4pPr marL="1371325" algn="l" defTabSz="914216" rtl="0" eaLnBrk="1" latinLnBrk="0" hangingPunct="1">
        <a:defRPr sz="1800" kern="1200">
          <a:solidFill>
            <a:schemeClr val="tx1"/>
          </a:solidFill>
          <a:latin typeface="+mn-lt"/>
          <a:ea typeface="+mn-ea"/>
          <a:cs typeface="+mn-cs"/>
        </a:defRPr>
      </a:lvl4pPr>
      <a:lvl5pPr marL="1828435" algn="l" defTabSz="914216" rtl="0" eaLnBrk="1" latinLnBrk="0" hangingPunct="1">
        <a:defRPr sz="1800" kern="1200">
          <a:solidFill>
            <a:schemeClr val="tx1"/>
          </a:solidFill>
          <a:latin typeface="+mn-lt"/>
          <a:ea typeface="+mn-ea"/>
          <a:cs typeface="+mn-cs"/>
        </a:defRPr>
      </a:lvl5pPr>
      <a:lvl6pPr marL="2285543" algn="l" defTabSz="914216" rtl="0" eaLnBrk="1" latinLnBrk="0" hangingPunct="1">
        <a:defRPr sz="1800" kern="1200">
          <a:solidFill>
            <a:schemeClr val="tx1"/>
          </a:solidFill>
          <a:latin typeface="+mn-lt"/>
          <a:ea typeface="+mn-ea"/>
          <a:cs typeface="+mn-cs"/>
        </a:defRPr>
      </a:lvl6pPr>
      <a:lvl7pPr marL="2742652" algn="l" defTabSz="914216" rtl="0" eaLnBrk="1" latinLnBrk="0" hangingPunct="1">
        <a:defRPr sz="1800" kern="1200">
          <a:solidFill>
            <a:schemeClr val="tx1"/>
          </a:solidFill>
          <a:latin typeface="+mn-lt"/>
          <a:ea typeface="+mn-ea"/>
          <a:cs typeface="+mn-cs"/>
        </a:defRPr>
      </a:lvl7pPr>
      <a:lvl8pPr marL="3199759" algn="l" defTabSz="914216" rtl="0" eaLnBrk="1" latinLnBrk="0" hangingPunct="1">
        <a:defRPr sz="1800" kern="1200">
          <a:solidFill>
            <a:schemeClr val="tx1"/>
          </a:solidFill>
          <a:latin typeface="+mn-lt"/>
          <a:ea typeface="+mn-ea"/>
          <a:cs typeface="+mn-cs"/>
        </a:defRPr>
      </a:lvl8pPr>
      <a:lvl9pPr marL="3656869" algn="l" defTabSz="91421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22" tIns="45712" rIns="91422" bIns="4571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22" tIns="45712" rIns="91422" bIns="4571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6"/>
            <a:ext cx="2743200" cy="365125"/>
          </a:xfrm>
          <a:prstGeom prst="rect">
            <a:avLst/>
          </a:prstGeom>
        </p:spPr>
        <p:txBody>
          <a:bodyPr vert="horz" lIns="91422" tIns="45712" rIns="91422" bIns="45712" rtlCol="0" anchor="ctr"/>
          <a:lstStyle>
            <a:lvl1pPr algn="l">
              <a:defRPr sz="1200">
                <a:solidFill>
                  <a:schemeClr val="tx1">
                    <a:tint val="75000"/>
                  </a:schemeClr>
                </a:solidFill>
              </a:defRPr>
            </a:lvl1pPr>
          </a:lstStyle>
          <a:p>
            <a:endParaRPr lang="en-US">
              <a:solidFill>
                <a:srgbClr val="5C5C5C">
                  <a:tint val="75000"/>
                </a:srgbClr>
              </a:solidFill>
            </a:endParaRPr>
          </a:p>
        </p:txBody>
      </p:sp>
      <p:sp>
        <p:nvSpPr>
          <p:cNvPr id="5" name="Footer Placeholder 4"/>
          <p:cNvSpPr>
            <a:spLocks noGrp="1"/>
          </p:cNvSpPr>
          <p:nvPr>
            <p:ph type="ftr" sz="quarter" idx="3"/>
          </p:nvPr>
        </p:nvSpPr>
        <p:spPr>
          <a:xfrm>
            <a:off x="4038600" y="6356356"/>
            <a:ext cx="4114800" cy="365125"/>
          </a:xfrm>
          <a:prstGeom prst="rect">
            <a:avLst/>
          </a:prstGeom>
        </p:spPr>
        <p:txBody>
          <a:bodyPr vert="horz" lIns="91422" tIns="45712" rIns="91422" bIns="45712" rtlCol="0" anchor="ctr"/>
          <a:lstStyle>
            <a:lvl1pPr algn="ctr">
              <a:defRPr sz="1200">
                <a:solidFill>
                  <a:schemeClr val="tx1">
                    <a:tint val="75000"/>
                  </a:schemeClr>
                </a:solidFill>
              </a:defRPr>
            </a:lvl1pPr>
          </a:lstStyle>
          <a:p>
            <a:endParaRPr lang="en-US">
              <a:solidFill>
                <a:srgbClr val="5C5C5C">
                  <a:tint val="75000"/>
                </a:srgbClr>
              </a:solidFill>
            </a:endParaRPr>
          </a:p>
        </p:txBody>
      </p:sp>
      <p:sp>
        <p:nvSpPr>
          <p:cNvPr id="6" name="Slide Number Placeholder 5"/>
          <p:cNvSpPr>
            <a:spLocks noGrp="1"/>
          </p:cNvSpPr>
          <p:nvPr>
            <p:ph type="sldNum" sz="quarter" idx="4"/>
          </p:nvPr>
        </p:nvSpPr>
        <p:spPr>
          <a:xfrm>
            <a:off x="8610600" y="6356356"/>
            <a:ext cx="2743200" cy="365125"/>
          </a:xfrm>
          <a:prstGeom prst="rect">
            <a:avLst/>
          </a:prstGeom>
        </p:spPr>
        <p:txBody>
          <a:bodyPr vert="horz" lIns="91422" tIns="45712" rIns="91422" bIns="45712" rtlCol="0" anchor="ctr"/>
          <a:lstStyle>
            <a:lvl1pPr algn="r">
              <a:defRPr sz="1200">
                <a:solidFill>
                  <a:schemeClr val="tx1">
                    <a:tint val="75000"/>
                  </a:schemeClr>
                </a:solidFill>
              </a:defRPr>
            </a:lvl1pPr>
          </a:lstStyle>
          <a:p>
            <a:fld id="{FCE329D7-DCEB-8447-AEAB-CCBC3E4B0F6B}" type="slidenum">
              <a:rPr lang="en-US" smtClean="0">
                <a:solidFill>
                  <a:srgbClr val="5C5C5C">
                    <a:tint val="75000"/>
                  </a:srgbClr>
                </a:solidFill>
              </a:rPr>
              <a:pPr/>
              <a:t>‹#›</a:t>
            </a:fld>
            <a:endParaRPr lang="en-US">
              <a:solidFill>
                <a:srgbClr val="5C5C5C">
                  <a:tint val="75000"/>
                </a:srgbClr>
              </a:solidFill>
            </a:endParaRPr>
          </a:p>
        </p:txBody>
      </p:sp>
    </p:spTree>
    <p:extLst>
      <p:ext uri="{BB962C8B-B14F-4D97-AF65-F5344CB8AC3E}">
        <p14:creationId xmlns:p14="http://schemas.microsoft.com/office/powerpoint/2010/main" val="49346642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lvl1pPr algn="l" defTabSz="91421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55" indent="-228555" algn="l" defTabSz="91421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65" indent="-228555" algn="l" defTabSz="91421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0" indent="-228555" algn="l" defTabSz="914216" rtl="0" eaLnBrk="1" latinLnBrk="0" hangingPunct="1">
        <a:lnSpc>
          <a:spcPct val="90000"/>
        </a:lnSpc>
        <a:spcBef>
          <a:spcPts val="500"/>
        </a:spcBef>
        <a:buFont typeface="Arial" panose="020B0604020202020204" pitchFamily="34" charset="0"/>
        <a:buChar char="•"/>
        <a:defRPr sz="2100" kern="1200">
          <a:solidFill>
            <a:schemeClr val="tx1"/>
          </a:solidFill>
          <a:latin typeface="+mn-lt"/>
          <a:ea typeface="+mn-ea"/>
          <a:cs typeface="+mn-cs"/>
        </a:defRPr>
      </a:lvl3pPr>
      <a:lvl4pPr marL="1599880" indent="-228555" algn="l" defTabSz="91421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90" indent="-228555" algn="l" defTabSz="91421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5" algn="l" defTabSz="91421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7" indent="-228555" algn="l" defTabSz="91421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5" algn="l" defTabSz="91421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5" algn="l" defTabSz="91421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6" rtl="0" eaLnBrk="1" latinLnBrk="0" hangingPunct="1">
        <a:defRPr sz="1800" kern="1200">
          <a:solidFill>
            <a:schemeClr val="tx1"/>
          </a:solidFill>
          <a:latin typeface="+mn-lt"/>
          <a:ea typeface="+mn-ea"/>
          <a:cs typeface="+mn-cs"/>
        </a:defRPr>
      </a:lvl1pPr>
      <a:lvl2pPr marL="457110" algn="l" defTabSz="914216" rtl="0" eaLnBrk="1" latinLnBrk="0" hangingPunct="1">
        <a:defRPr sz="1800" kern="1200">
          <a:solidFill>
            <a:schemeClr val="tx1"/>
          </a:solidFill>
          <a:latin typeface="+mn-lt"/>
          <a:ea typeface="+mn-ea"/>
          <a:cs typeface="+mn-cs"/>
        </a:defRPr>
      </a:lvl2pPr>
      <a:lvl3pPr marL="914216" algn="l" defTabSz="914216" rtl="0" eaLnBrk="1" latinLnBrk="0" hangingPunct="1">
        <a:defRPr sz="1800" kern="1200">
          <a:solidFill>
            <a:schemeClr val="tx1"/>
          </a:solidFill>
          <a:latin typeface="+mn-lt"/>
          <a:ea typeface="+mn-ea"/>
          <a:cs typeface="+mn-cs"/>
        </a:defRPr>
      </a:lvl3pPr>
      <a:lvl4pPr marL="1371325" algn="l" defTabSz="914216" rtl="0" eaLnBrk="1" latinLnBrk="0" hangingPunct="1">
        <a:defRPr sz="1800" kern="1200">
          <a:solidFill>
            <a:schemeClr val="tx1"/>
          </a:solidFill>
          <a:latin typeface="+mn-lt"/>
          <a:ea typeface="+mn-ea"/>
          <a:cs typeface="+mn-cs"/>
        </a:defRPr>
      </a:lvl4pPr>
      <a:lvl5pPr marL="1828435" algn="l" defTabSz="914216" rtl="0" eaLnBrk="1" latinLnBrk="0" hangingPunct="1">
        <a:defRPr sz="1800" kern="1200">
          <a:solidFill>
            <a:schemeClr val="tx1"/>
          </a:solidFill>
          <a:latin typeface="+mn-lt"/>
          <a:ea typeface="+mn-ea"/>
          <a:cs typeface="+mn-cs"/>
        </a:defRPr>
      </a:lvl5pPr>
      <a:lvl6pPr marL="2285543" algn="l" defTabSz="914216" rtl="0" eaLnBrk="1" latinLnBrk="0" hangingPunct="1">
        <a:defRPr sz="1800" kern="1200">
          <a:solidFill>
            <a:schemeClr val="tx1"/>
          </a:solidFill>
          <a:latin typeface="+mn-lt"/>
          <a:ea typeface="+mn-ea"/>
          <a:cs typeface="+mn-cs"/>
        </a:defRPr>
      </a:lvl6pPr>
      <a:lvl7pPr marL="2742652" algn="l" defTabSz="914216" rtl="0" eaLnBrk="1" latinLnBrk="0" hangingPunct="1">
        <a:defRPr sz="1800" kern="1200">
          <a:solidFill>
            <a:schemeClr val="tx1"/>
          </a:solidFill>
          <a:latin typeface="+mn-lt"/>
          <a:ea typeface="+mn-ea"/>
          <a:cs typeface="+mn-cs"/>
        </a:defRPr>
      </a:lvl7pPr>
      <a:lvl8pPr marL="3199759" algn="l" defTabSz="914216" rtl="0" eaLnBrk="1" latinLnBrk="0" hangingPunct="1">
        <a:defRPr sz="1800" kern="1200">
          <a:solidFill>
            <a:schemeClr val="tx1"/>
          </a:solidFill>
          <a:latin typeface="+mn-lt"/>
          <a:ea typeface="+mn-ea"/>
          <a:cs typeface="+mn-cs"/>
        </a:defRPr>
      </a:lvl8pPr>
      <a:lvl9pPr marL="3656869" algn="l" defTabSz="91421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22" tIns="45712" rIns="91422" bIns="4571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22" tIns="45712" rIns="91422" bIns="4571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6"/>
            <a:ext cx="2743200" cy="365125"/>
          </a:xfrm>
          <a:prstGeom prst="rect">
            <a:avLst/>
          </a:prstGeom>
        </p:spPr>
        <p:txBody>
          <a:bodyPr vert="horz" lIns="91422" tIns="45712" rIns="91422" bIns="45712" rtlCol="0" anchor="ctr"/>
          <a:lstStyle>
            <a:lvl1pPr algn="l">
              <a:defRPr sz="1200">
                <a:solidFill>
                  <a:schemeClr val="tx1">
                    <a:tint val="75000"/>
                  </a:schemeClr>
                </a:solidFill>
              </a:defRPr>
            </a:lvl1pPr>
          </a:lstStyle>
          <a:p>
            <a:endParaRPr lang="en-US">
              <a:solidFill>
                <a:srgbClr val="5C5C5C">
                  <a:tint val="75000"/>
                </a:srgbClr>
              </a:solidFill>
            </a:endParaRPr>
          </a:p>
        </p:txBody>
      </p:sp>
      <p:sp>
        <p:nvSpPr>
          <p:cNvPr id="5" name="Footer Placeholder 4"/>
          <p:cNvSpPr>
            <a:spLocks noGrp="1"/>
          </p:cNvSpPr>
          <p:nvPr>
            <p:ph type="ftr" sz="quarter" idx="3"/>
          </p:nvPr>
        </p:nvSpPr>
        <p:spPr>
          <a:xfrm>
            <a:off x="4038600" y="6356356"/>
            <a:ext cx="4114800" cy="365125"/>
          </a:xfrm>
          <a:prstGeom prst="rect">
            <a:avLst/>
          </a:prstGeom>
        </p:spPr>
        <p:txBody>
          <a:bodyPr vert="horz" lIns="91422" tIns="45712" rIns="91422" bIns="45712" rtlCol="0" anchor="ctr"/>
          <a:lstStyle>
            <a:lvl1pPr algn="ctr">
              <a:defRPr sz="1200">
                <a:solidFill>
                  <a:schemeClr val="tx1">
                    <a:tint val="75000"/>
                  </a:schemeClr>
                </a:solidFill>
              </a:defRPr>
            </a:lvl1pPr>
          </a:lstStyle>
          <a:p>
            <a:endParaRPr lang="en-US">
              <a:solidFill>
                <a:srgbClr val="5C5C5C">
                  <a:tint val="75000"/>
                </a:srgbClr>
              </a:solidFill>
            </a:endParaRPr>
          </a:p>
        </p:txBody>
      </p:sp>
      <p:sp>
        <p:nvSpPr>
          <p:cNvPr id="6" name="Slide Number Placeholder 5"/>
          <p:cNvSpPr>
            <a:spLocks noGrp="1"/>
          </p:cNvSpPr>
          <p:nvPr>
            <p:ph type="sldNum" sz="quarter" idx="4"/>
          </p:nvPr>
        </p:nvSpPr>
        <p:spPr>
          <a:xfrm>
            <a:off x="8610600" y="6356356"/>
            <a:ext cx="2743200" cy="365125"/>
          </a:xfrm>
          <a:prstGeom prst="rect">
            <a:avLst/>
          </a:prstGeom>
        </p:spPr>
        <p:txBody>
          <a:bodyPr vert="horz" lIns="91422" tIns="45712" rIns="91422" bIns="45712" rtlCol="0" anchor="ctr"/>
          <a:lstStyle>
            <a:lvl1pPr algn="r">
              <a:defRPr sz="1200">
                <a:solidFill>
                  <a:schemeClr val="tx1">
                    <a:tint val="75000"/>
                  </a:schemeClr>
                </a:solidFill>
              </a:defRPr>
            </a:lvl1pPr>
          </a:lstStyle>
          <a:p>
            <a:fld id="{FCE329D7-DCEB-8447-AEAB-CCBC3E4B0F6B}" type="slidenum">
              <a:rPr lang="en-US" smtClean="0">
                <a:solidFill>
                  <a:srgbClr val="5C5C5C">
                    <a:tint val="75000"/>
                  </a:srgbClr>
                </a:solidFill>
              </a:rPr>
              <a:pPr/>
              <a:t>‹#›</a:t>
            </a:fld>
            <a:endParaRPr lang="en-US">
              <a:solidFill>
                <a:srgbClr val="5C5C5C">
                  <a:tint val="75000"/>
                </a:srgbClr>
              </a:solidFill>
            </a:endParaRPr>
          </a:p>
        </p:txBody>
      </p:sp>
    </p:spTree>
    <p:extLst>
      <p:ext uri="{BB962C8B-B14F-4D97-AF65-F5344CB8AC3E}">
        <p14:creationId xmlns:p14="http://schemas.microsoft.com/office/powerpoint/2010/main" val="298893518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l" defTabSz="91421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55" indent="-228555" algn="l" defTabSz="91421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65" indent="-228555" algn="l" defTabSz="91421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0" indent="-228555" algn="l" defTabSz="914216" rtl="0" eaLnBrk="1" latinLnBrk="0" hangingPunct="1">
        <a:lnSpc>
          <a:spcPct val="90000"/>
        </a:lnSpc>
        <a:spcBef>
          <a:spcPts val="500"/>
        </a:spcBef>
        <a:buFont typeface="Arial" panose="020B0604020202020204" pitchFamily="34" charset="0"/>
        <a:buChar char="•"/>
        <a:defRPr sz="2100" kern="1200">
          <a:solidFill>
            <a:schemeClr val="tx1"/>
          </a:solidFill>
          <a:latin typeface="+mn-lt"/>
          <a:ea typeface="+mn-ea"/>
          <a:cs typeface="+mn-cs"/>
        </a:defRPr>
      </a:lvl3pPr>
      <a:lvl4pPr marL="1599880" indent="-228555" algn="l" defTabSz="91421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90" indent="-228555" algn="l" defTabSz="91421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5" algn="l" defTabSz="91421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7" indent="-228555" algn="l" defTabSz="91421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5" algn="l" defTabSz="91421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5" algn="l" defTabSz="91421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6" rtl="0" eaLnBrk="1" latinLnBrk="0" hangingPunct="1">
        <a:defRPr sz="1800" kern="1200">
          <a:solidFill>
            <a:schemeClr val="tx1"/>
          </a:solidFill>
          <a:latin typeface="+mn-lt"/>
          <a:ea typeface="+mn-ea"/>
          <a:cs typeface="+mn-cs"/>
        </a:defRPr>
      </a:lvl1pPr>
      <a:lvl2pPr marL="457110" algn="l" defTabSz="914216" rtl="0" eaLnBrk="1" latinLnBrk="0" hangingPunct="1">
        <a:defRPr sz="1800" kern="1200">
          <a:solidFill>
            <a:schemeClr val="tx1"/>
          </a:solidFill>
          <a:latin typeface="+mn-lt"/>
          <a:ea typeface="+mn-ea"/>
          <a:cs typeface="+mn-cs"/>
        </a:defRPr>
      </a:lvl2pPr>
      <a:lvl3pPr marL="914216" algn="l" defTabSz="914216" rtl="0" eaLnBrk="1" latinLnBrk="0" hangingPunct="1">
        <a:defRPr sz="1800" kern="1200">
          <a:solidFill>
            <a:schemeClr val="tx1"/>
          </a:solidFill>
          <a:latin typeface="+mn-lt"/>
          <a:ea typeface="+mn-ea"/>
          <a:cs typeface="+mn-cs"/>
        </a:defRPr>
      </a:lvl3pPr>
      <a:lvl4pPr marL="1371325" algn="l" defTabSz="914216" rtl="0" eaLnBrk="1" latinLnBrk="0" hangingPunct="1">
        <a:defRPr sz="1800" kern="1200">
          <a:solidFill>
            <a:schemeClr val="tx1"/>
          </a:solidFill>
          <a:latin typeface="+mn-lt"/>
          <a:ea typeface="+mn-ea"/>
          <a:cs typeface="+mn-cs"/>
        </a:defRPr>
      </a:lvl4pPr>
      <a:lvl5pPr marL="1828435" algn="l" defTabSz="914216" rtl="0" eaLnBrk="1" latinLnBrk="0" hangingPunct="1">
        <a:defRPr sz="1800" kern="1200">
          <a:solidFill>
            <a:schemeClr val="tx1"/>
          </a:solidFill>
          <a:latin typeface="+mn-lt"/>
          <a:ea typeface="+mn-ea"/>
          <a:cs typeface="+mn-cs"/>
        </a:defRPr>
      </a:lvl5pPr>
      <a:lvl6pPr marL="2285543" algn="l" defTabSz="914216" rtl="0" eaLnBrk="1" latinLnBrk="0" hangingPunct="1">
        <a:defRPr sz="1800" kern="1200">
          <a:solidFill>
            <a:schemeClr val="tx1"/>
          </a:solidFill>
          <a:latin typeface="+mn-lt"/>
          <a:ea typeface="+mn-ea"/>
          <a:cs typeface="+mn-cs"/>
        </a:defRPr>
      </a:lvl6pPr>
      <a:lvl7pPr marL="2742652" algn="l" defTabSz="914216" rtl="0" eaLnBrk="1" latinLnBrk="0" hangingPunct="1">
        <a:defRPr sz="1800" kern="1200">
          <a:solidFill>
            <a:schemeClr val="tx1"/>
          </a:solidFill>
          <a:latin typeface="+mn-lt"/>
          <a:ea typeface="+mn-ea"/>
          <a:cs typeface="+mn-cs"/>
        </a:defRPr>
      </a:lvl7pPr>
      <a:lvl8pPr marL="3199759" algn="l" defTabSz="914216" rtl="0" eaLnBrk="1" latinLnBrk="0" hangingPunct="1">
        <a:defRPr sz="1800" kern="1200">
          <a:solidFill>
            <a:schemeClr val="tx1"/>
          </a:solidFill>
          <a:latin typeface="+mn-lt"/>
          <a:ea typeface="+mn-ea"/>
          <a:cs typeface="+mn-cs"/>
        </a:defRPr>
      </a:lvl8pPr>
      <a:lvl9pPr marL="3656869" algn="l" defTabSz="91421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9.jpg"/></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jpg"/><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s>
</file>

<file path=ppt/slides/_rels/slide1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0.xml"/><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jpg"/><Relationship Id="rId7"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jpg"/><Relationship Id="rId7" Type="http://schemas.openxmlformats.org/officeDocument/2006/relationships/image" Target="../media/image66.png"/><Relationship Id="rId2" Type="http://schemas.openxmlformats.org/officeDocument/2006/relationships/notesSlide" Target="../notesSlides/notesSlide37.xml"/><Relationship Id="rId1" Type="http://schemas.openxmlformats.org/officeDocument/2006/relationships/slideLayout" Target="../slideLayouts/slideLayout29.xml"/><Relationship Id="rId6" Type="http://schemas.openxmlformats.org/officeDocument/2006/relationships/image" Target="../media/image65.jpg"/><Relationship Id="rId5" Type="http://schemas.openxmlformats.org/officeDocument/2006/relationships/image" Target="../media/image64.jpg"/><Relationship Id="rId4" Type="http://schemas.openxmlformats.org/officeDocument/2006/relationships/image" Target="../media/image63.jpg"/><Relationship Id="rId9" Type="http://schemas.openxmlformats.org/officeDocument/2006/relationships/image" Target="../media/image68.png"/></Relationships>
</file>

<file path=ppt/slides/_rels/slide38.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38.xml"/><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0.png"/><Relationship Id="rId7" Type="http://schemas.openxmlformats.org/officeDocument/2006/relationships/diagramColors" Target="../diagrams/colors1.xml"/><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comments" Target="../comments/comment1.xml"/></Relationships>
</file>

<file path=ppt/slides/_rels/slide40.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73.jpg"/><Relationship Id="rId4" Type="http://schemas.openxmlformats.org/officeDocument/2006/relationships/image" Target="../media/image72.jpg"/></Relationships>
</file>

<file path=ppt/slides/_rels/slide41.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41.xml"/><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42.xml"/><Relationship Id="rId1" Type="http://schemas.openxmlformats.org/officeDocument/2006/relationships/slideLayout" Target="../slideLayouts/slideLayout27.xml"/></Relationships>
</file>

<file path=ppt/slides/_rels/slide43.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jpeg"/><Relationship Id="rId7" Type="http://schemas.openxmlformats.org/officeDocument/2006/relationships/image" Target="../media/image80.pn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45.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46.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46.xm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47.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itle 4"/>
          <p:cNvSpPr txBox="1">
            <a:spLocks/>
          </p:cNvSpPr>
          <p:nvPr/>
        </p:nvSpPr>
        <p:spPr>
          <a:xfrm>
            <a:off x="6882062" y="583353"/>
            <a:ext cx="4662371" cy="6130730"/>
          </a:xfrm>
          <a:prstGeom prst="rect">
            <a:avLst/>
          </a:prstGeom>
        </p:spPr>
        <p:txBody>
          <a:bodyPr/>
          <a:lstStyle>
            <a:lvl1pPr algn="l" defTabSz="914216"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smtClean="0">
                <a:solidFill>
                  <a:srgbClr val="99CC32"/>
                </a:solidFill>
              </a:rPr>
              <a:t>6 Reasons Micro-Learning </a:t>
            </a:r>
            <a:br>
              <a:rPr lang="en-US" sz="5400" dirty="0" smtClean="0">
                <a:solidFill>
                  <a:srgbClr val="99CC32"/>
                </a:solidFill>
              </a:rPr>
            </a:br>
            <a:r>
              <a:rPr lang="en-US" sz="5400" dirty="0" smtClean="0">
                <a:solidFill>
                  <a:srgbClr val="99CC32"/>
                </a:solidFill>
              </a:rPr>
              <a:t>Will Make a </a:t>
            </a:r>
          </a:p>
          <a:p>
            <a:r>
              <a:rPr lang="en-US" sz="5400" dirty="0" smtClean="0">
                <a:solidFill>
                  <a:srgbClr val="99CC32"/>
                </a:solidFill>
              </a:rPr>
              <a:t>Huge Impact </a:t>
            </a:r>
            <a:br>
              <a:rPr lang="en-US" sz="5400" dirty="0" smtClean="0">
                <a:solidFill>
                  <a:srgbClr val="99CC32"/>
                </a:solidFill>
              </a:rPr>
            </a:br>
            <a:r>
              <a:rPr lang="en-US" sz="5400" dirty="0" smtClean="0">
                <a:solidFill>
                  <a:srgbClr val="99CC32"/>
                </a:solidFill>
              </a:rPr>
              <a:t>In Your Organization</a:t>
            </a:r>
            <a:endParaRPr lang="en-US" sz="5400" dirty="0">
              <a:solidFill>
                <a:srgbClr val="99CC32"/>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508" y="6240748"/>
            <a:ext cx="1857676" cy="473335"/>
          </a:xfrm>
          <a:prstGeom prst="rect">
            <a:avLst/>
          </a:prstGeom>
        </p:spPr>
      </p:pic>
    </p:spTree>
    <p:extLst>
      <p:ext uri="{BB962C8B-B14F-4D97-AF65-F5344CB8AC3E}">
        <p14:creationId xmlns:p14="http://schemas.microsoft.com/office/powerpoint/2010/main" val="30293787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0" y="0"/>
            <a:ext cx="5534526" cy="2945331"/>
          </a:xfrm>
          <a:prstGeom prst="rect">
            <a:avLst/>
          </a:prstGeom>
          <a:solidFill>
            <a:srgbClr val="379EC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p:nvSpPr>
        <p:spPr>
          <a:xfrm>
            <a:off x="400251" y="318503"/>
            <a:ext cx="4951396" cy="2308324"/>
          </a:xfrm>
          <a:prstGeom prst="rect">
            <a:avLst/>
          </a:prstGeom>
          <a:noFill/>
        </p:spPr>
        <p:txBody>
          <a:bodyPr wrap="square" rtlCol="0">
            <a:spAutoFit/>
          </a:bodyPr>
          <a:lstStyle/>
          <a:p>
            <a:r>
              <a:rPr lang="en-US" sz="3600" b="1" dirty="0" smtClean="0">
                <a:solidFill>
                  <a:prstClr val="white"/>
                </a:solidFill>
              </a:rPr>
              <a:t>For Generation Z</a:t>
            </a:r>
            <a:r>
              <a:rPr lang="is-IS" sz="3600" b="1" dirty="0" smtClean="0">
                <a:solidFill>
                  <a:prstClr val="white"/>
                </a:solidFill>
              </a:rPr>
              <a:t>…</a:t>
            </a:r>
            <a:r>
              <a:rPr lang="en-US" sz="3600" b="1" dirty="0" smtClean="0">
                <a:solidFill>
                  <a:prstClr val="white"/>
                </a:solidFill>
              </a:rPr>
              <a:t> </a:t>
            </a:r>
          </a:p>
          <a:p>
            <a:r>
              <a:rPr lang="en-US" sz="3600" b="1" dirty="0" smtClean="0">
                <a:solidFill>
                  <a:prstClr val="white"/>
                </a:solidFill>
              </a:rPr>
              <a:t>the only phone they’ve ever known is a smart phone</a:t>
            </a:r>
            <a:endParaRPr lang="en-US" sz="3600" b="1" dirty="0">
              <a:solidFill>
                <a:prstClr val="white"/>
              </a:solidFill>
            </a:endParaRPr>
          </a:p>
        </p:txBody>
      </p:sp>
    </p:spTree>
    <p:extLst>
      <p:ext uri="{BB962C8B-B14F-4D97-AF65-F5344CB8AC3E}">
        <p14:creationId xmlns:p14="http://schemas.microsoft.com/office/powerpoint/2010/main" val="29745347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236167" y="271523"/>
            <a:ext cx="6796229" cy="992451"/>
          </a:xfrm>
          <a:prstGeom prst="rect">
            <a:avLst/>
          </a:prstGeom>
        </p:spPr>
        <p:txBody>
          <a:bodyPr wrap="square">
            <a:spAutoFit/>
          </a:bodyPr>
          <a:lstStyle/>
          <a:p>
            <a:pPr>
              <a:lnSpc>
                <a:spcPct val="120000"/>
              </a:lnSpc>
            </a:pPr>
            <a:r>
              <a:rPr lang="en-US" sz="3600" b="1" dirty="0" smtClean="0">
                <a:solidFill>
                  <a:srgbClr val="1C1C1C"/>
                </a:solidFill>
              </a:rPr>
              <a:t>Left to Their Own Devices!</a:t>
            </a:r>
            <a:endParaRPr lang="en-US" sz="3600" b="1" dirty="0">
              <a:solidFill>
                <a:srgbClr val="1C1C1C"/>
              </a:solidFill>
            </a:endParaRPr>
          </a:p>
          <a:p>
            <a:pPr>
              <a:lnSpc>
                <a:spcPct val="50000"/>
              </a:lnSpc>
            </a:pPr>
            <a:endParaRPr lang="en-US" sz="2800" b="1" dirty="0">
              <a:solidFill>
                <a:srgbClr val="1C1C1C"/>
              </a:solidFill>
            </a:endParaRPr>
          </a:p>
        </p:txBody>
      </p:sp>
      <p:sp>
        <p:nvSpPr>
          <p:cNvPr id="4" name="Rectangle 3"/>
          <p:cNvSpPr/>
          <p:nvPr/>
        </p:nvSpPr>
        <p:spPr>
          <a:xfrm>
            <a:off x="7032396" y="467906"/>
            <a:ext cx="4901938" cy="1089529"/>
          </a:xfrm>
          <a:prstGeom prst="rect">
            <a:avLst/>
          </a:prstGeom>
        </p:spPr>
        <p:txBody>
          <a:bodyPr wrap="square">
            <a:spAutoFit/>
          </a:bodyPr>
          <a:lstStyle/>
          <a:p>
            <a:pPr>
              <a:lnSpc>
                <a:spcPct val="120000"/>
              </a:lnSpc>
            </a:pPr>
            <a:r>
              <a:rPr lang="en-US" b="1" dirty="0">
                <a:solidFill>
                  <a:srgbClr val="1C1C1C"/>
                </a:solidFill>
              </a:rPr>
              <a:t>Over 70% of employees now use their personal mobile devices to access job related information and training.</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3" y="2341676"/>
            <a:ext cx="3129699" cy="1760456"/>
          </a:xfrm>
          <a:prstGeom prst="rect">
            <a:avLst/>
          </a:prstGeom>
        </p:spPr>
      </p:pic>
    </p:spTree>
    <p:extLst>
      <p:ext uri="{BB962C8B-B14F-4D97-AF65-F5344CB8AC3E}">
        <p14:creationId xmlns:p14="http://schemas.microsoft.com/office/powerpoint/2010/main" val="3021917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95938" y="4284595"/>
            <a:ext cx="5133976" cy="2573405"/>
          </a:xfrm>
          <a:prstGeom prst="rect">
            <a:avLst/>
          </a:prstGeom>
        </p:spPr>
      </p:pic>
      <p:sp>
        <p:nvSpPr>
          <p:cNvPr id="2" name="Oval Callout 1"/>
          <p:cNvSpPr/>
          <p:nvPr/>
        </p:nvSpPr>
        <p:spPr>
          <a:xfrm rot="20426854">
            <a:off x="18721" y="307225"/>
            <a:ext cx="2657844" cy="1098806"/>
          </a:xfrm>
          <a:prstGeom prst="wedgeEllipseCallout">
            <a:avLst>
              <a:gd name="adj1" fmla="val 32117"/>
              <a:gd name="adj2" fmla="val 95164"/>
            </a:avLst>
          </a:prstGeom>
          <a:solidFill>
            <a:schemeClr val="bg1"/>
          </a:solidFill>
          <a:ln w="28575">
            <a:solidFill>
              <a:srgbClr val="00AE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Title 5"/>
          <p:cNvSpPr>
            <a:spLocks noGrp="1"/>
          </p:cNvSpPr>
          <p:nvPr>
            <p:ph type="title"/>
          </p:nvPr>
        </p:nvSpPr>
        <p:spPr>
          <a:xfrm>
            <a:off x="4158793" y="155039"/>
            <a:ext cx="7909382" cy="872929"/>
          </a:xfrm>
        </p:spPr>
        <p:txBody>
          <a:bodyPr>
            <a:normAutofit/>
          </a:bodyPr>
          <a:lstStyle/>
          <a:p>
            <a:pPr algn="r"/>
            <a:r>
              <a:rPr lang="en-US" dirty="0" smtClean="0"/>
              <a:t>The power of micro-video</a:t>
            </a:r>
            <a:endParaRPr lang="en-US" dirty="0"/>
          </a:p>
        </p:txBody>
      </p:sp>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t="13547" b="9394"/>
          <a:stretch/>
        </p:blipFill>
        <p:spPr>
          <a:xfrm>
            <a:off x="6114744" y="4486275"/>
            <a:ext cx="3040732" cy="1562100"/>
          </a:xfrm>
          <a:prstGeom prst="rect">
            <a:avLst/>
          </a:prstGeom>
        </p:spPr>
      </p:pic>
      <p:sp>
        <p:nvSpPr>
          <p:cNvPr id="4" name="Rounded Rectangular Callout 3"/>
          <p:cNvSpPr/>
          <p:nvPr/>
        </p:nvSpPr>
        <p:spPr>
          <a:xfrm>
            <a:off x="9155476" y="2674109"/>
            <a:ext cx="2695575" cy="1840039"/>
          </a:xfrm>
          <a:prstGeom prst="wedgeRoundRectCallout">
            <a:avLst>
              <a:gd name="adj1" fmla="val -68536"/>
              <a:gd name="adj2" fmla="val 50594"/>
              <a:gd name="adj3" fmla="val 16667"/>
            </a:avLst>
          </a:prstGeom>
          <a:solidFill>
            <a:schemeClr val="bg1"/>
          </a:solidFill>
          <a:ln w="28575">
            <a:solidFill>
              <a:srgbClr val="00AE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Pictur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333946" y="2880035"/>
            <a:ext cx="2346213" cy="957106"/>
          </a:xfrm>
          <a:prstGeom prst="rect">
            <a:avLst/>
          </a:prstGeom>
        </p:spPr>
      </p:pic>
      <p:pic>
        <p:nvPicPr>
          <p:cNvPr id="9" name="Picture 8"/>
          <p:cNvPicPr>
            <a:picLocks noChangeAspect="1"/>
          </p:cNvPicPr>
          <p:nvPr/>
        </p:nvPicPr>
        <p:blipFill>
          <a:blip r:embed="rId7"/>
          <a:stretch>
            <a:fillRect/>
          </a:stretch>
        </p:blipFill>
        <p:spPr>
          <a:xfrm rot="20253734">
            <a:off x="457099" y="542457"/>
            <a:ext cx="1781089" cy="628342"/>
          </a:xfrm>
          <a:prstGeom prst="rect">
            <a:avLst/>
          </a:prstGeom>
          <a:ln>
            <a:noFill/>
          </a:ln>
          <a:effectLst/>
        </p:spPr>
      </p:pic>
      <p:sp>
        <p:nvSpPr>
          <p:cNvPr id="11" name="Rounded Rectangle 10"/>
          <p:cNvSpPr/>
          <p:nvPr/>
        </p:nvSpPr>
        <p:spPr>
          <a:xfrm>
            <a:off x="9888902" y="3869623"/>
            <a:ext cx="1325563" cy="37543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91422" tIns="45712" rIns="91422" bIns="45712" spcCol="0" rtlCol="0" anchor="ctr"/>
          <a:lstStyle/>
          <a:p>
            <a:pPr algn="ctr"/>
            <a:r>
              <a:rPr lang="en-US" sz="2800" b="1" dirty="0">
                <a:solidFill>
                  <a:srgbClr val="1C1C1C"/>
                </a:solidFill>
                <a:latin typeface="Arial Narrow"/>
                <a:cs typeface="Arial Narrow"/>
              </a:rPr>
              <a:t>4:20:00</a:t>
            </a:r>
          </a:p>
        </p:txBody>
      </p:sp>
    </p:spTree>
    <p:extLst>
      <p:ext uri="{BB962C8B-B14F-4D97-AF65-F5344CB8AC3E}">
        <p14:creationId xmlns:p14="http://schemas.microsoft.com/office/powerpoint/2010/main" val="37990784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19099" y="488950"/>
            <a:ext cx="8711688" cy="1325563"/>
          </a:xfrm>
        </p:spPr>
        <p:txBody>
          <a:bodyPr/>
          <a:lstStyle/>
          <a:p>
            <a:r>
              <a:rPr lang="en-US" dirty="0" smtClean="0">
                <a:solidFill>
                  <a:schemeClr val="bg1"/>
                </a:solidFill>
              </a:rPr>
              <a:t>Why Not Just Use YouTube?</a:t>
            </a:r>
            <a:endParaRPr lang="en-US" dirty="0">
              <a:solidFill>
                <a:schemeClr val="bg1"/>
              </a:solidFill>
            </a:endParaRPr>
          </a:p>
        </p:txBody>
      </p:sp>
      <p:sp>
        <p:nvSpPr>
          <p:cNvPr id="8" name="Content Placeholder 7"/>
          <p:cNvSpPr>
            <a:spLocks noGrp="1"/>
          </p:cNvSpPr>
          <p:nvPr>
            <p:ph idx="4294967295"/>
          </p:nvPr>
        </p:nvSpPr>
        <p:spPr>
          <a:xfrm>
            <a:off x="542588" y="1633854"/>
            <a:ext cx="5684476" cy="4849241"/>
          </a:xfrm>
        </p:spPr>
        <p:txBody>
          <a:bodyPr anchor="ctr">
            <a:normAutofit/>
          </a:bodyPr>
          <a:lstStyle/>
          <a:p>
            <a:pPr>
              <a:lnSpc>
                <a:spcPct val="100000"/>
              </a:lnSpc>
              <a:spcBef>
                <a:spcPts val="1200"/>
              </a:spcBef>
              <a:spcAft>
                <a:spcPts val="1200"/>
              </a:spcAft>
            </a:pPr>
            <a:r>
              <a:rPr lang="en-US" dirty="0" smtClean="0">
                <a:solidFill>
                  <a:schemeClr val="bg1"/>
                </a:solidFill>
              </a:rPr>
              <a:t>Search </a:t>
            </a:r>
            <a:r>
              <a:rPr lang="en-US" dirty="0">
                <a:solidFill>
                  <a:schemeClr val="bg1"/>
                </a:solidFill>
              </a:rPr>
              <a:t>and “distracted </a:t>
            </a:r>
            <a:r>
              <a:rPr lang="en-US" dirty="0" smtClean="0">
                <a:solidFill>
                  <a:schemeClr val="bg1"/>
                </a:solidFill>
              </a:rPr>
              <a:t>viewing” </a:t>
            </a:r>
            <a:r>
              <a:rPr lang="en-US" dirty="0">
                <a:solidFill>
                  <a:schemeClr val="bg1"/>
                </a:solidFill>
              </a:rPr>
              <a:t>wastes </a:t>
            </a:r>
            <a:r>
              <a:rPr lang="en-US" dirty="0" smtClean="0">
                <a:solidFill>
                  <a:schemeClr val="bg1"/>
                </a:solidFill>
              </a:rPr>
              <a:t>significant time and productivity </a:t>
            </a:r>
          </a:p>
          <a:p>
            <a:pPr>
              <a:lnSpc>
                <a:spcPct val="100000"/>
              </a:lnSpc>
              <a:spcBef>
                <a:spcPts val="1200"/>
              </a:spcBef>
              <a:spcAft>
                <a:spcPts val="1200"/>
              </a:spcAft>
            </a:pPr>
            <a:r>
              <a:rPr lang="en-US" dirty="0" smtClean="0">
                <a:solidFill>
                  <a:schemeClr val="bg1"/>
                </a:solidFill>
              </a:rPr>
              <a:t>On average 1.8 hours </a:t>
            </a:r>
            <a:br>
              <a:rPr lang="en-US" dirty="0" smtClean="0">
                <a:solidFill>
                  <a:schemeClr val="bg1"/>
                </a:solidFill>
              </a:rPr>
            </a:br>
            <a:r>
              <a:rPr lang="en-US" dirty="0" smtClean="0">
                <a:solidFill>
                  <a:schemeClr val="bg1"/>
                </a:solidFill>
              </a:rPr>
              <a:t>per day</a:t>
            </a:r>
          </a:p>
          <a:p>
            <a:pPr>
              <a:lnSpc>
                <a:spcPct val="100000"/>
              </a:lnSpc>
              <a:spcBef>
                <a:spcPts val="1200"/>
              </a:spcBef>
              <a:spcAft>
                <a:spcPts val="1200"/>
              </a:spcAft>
            </a:pPr>
            <a:r>
              <a:rPr lang="en-US" dirty="0" smtClean="0">
                <a:solidFill>
                  <a:schemeClr val="bg1"/>
                </a:solidFill>
              </a:rPr>
              <a:t>No consistency</a:t>
            </a:r>
          </a:p>
          <a:p>
            <a:pPr>
              <a:lnSpc>
                <a:spcPct val="100000"/>
              </a:lnSpc>
              <a:spcBef>
                <a:spcPts val="1200"/>
              </a:spcBef>
              <a:spcAft>
                <a:spcPts val="1200"/>
              </a:spcAft>
            </a:pPr>
            <a:r>
              <a:rPr lang="en-US" dirty="0" smtClean="0">
                <a:solidFill>
                  <a:schemeClr val="bg1"/>
                </a:solidFill>
              </a:rPr>
              <a:t>Match with organizational culture, competencies, and goals</a:t>
            </a:r>
            <a:endParaRPr lang="en-US" dirty="0">
              <a:solidFill>
                <a:schemeClr val="bg1"/>
              </a:solidFill>
            </a:endParaRPr>
          </a:p>
        </p:txBody>
      </p:sp>
    </p:spTree>
    <p:extLst>
      <p:ext uri="{BB962C8B-B14F-4D97-AF65-F5344CB8AC3E}">
        <p14:creationId xmlns:p14="http://schemas.microsoft.com/office/powerpoint/2010/main" val="26057026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1750"/>
            <a:ext cx="12192000" cy="1325563"/>
          </a:xfrm>
        </p:spPr>
        <p:txBody>
          <a:bodyPr/>
          <a:lstStyle/>
          <a:p>
            <a:pPr algn="ctr"/>
            <a:r>
              <a:rPr lang="en-US" dirty="0" smtClean="0"/>
              <a:t>Expectations Have Changed</a:t>
            </a: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4575" y="3600498"/>
            <a:ext cx="3063875" cy="3063875"/>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3120" t="6260"/>
          <a:stretch/>
        </p:blipFill>
        <p:spPr>
          <a:xfrm>
            <a:off x="669375" y="3638549"/>
            <a:ext cx="2638425" cy="3033713"/>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16157" y="4221266"/>
            <a:ext cx="3464304" cy="2450996"/>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2896"/>
          <a:stretch/>
        </p:blipFill>
        <p:spPr>
          <a:xfrm>
            <a:off x="5752725" y="4123491"/>
            <a:ext cx="3000375" cy="2652108"/>
          </a:xfrm>
          <a:prstGeom prst="rect">
            <a:avLst/>
          </a:prstGeom>
        </p:spPr>
      </p:pic>
      <p:sp>
        <p:nvSpPr>
          <p:cNvPr id="3" name="Content Placeholder 2"/>
          <p:cNvSpPr>
            <a:spLocks noGrp="1"/>
          </p:cNvSpPr>
          <p:nvPr>
            <p:ph idx="4294967295"/>
          </p:nvPr>
        </p:nvSpPr>
        <p:spPr>
          <a:xfrm>
            <a:off x="866662" y="1351946"/>
            <a:ext cx="5624513" cy="4351337"/>
          </a:xfrm>
        </p:spPr>
        <p:txBody>
          <a:bodyPr>
            <a:normAutofit/>
          </a:bodyPr>
          <a:lstStyle/>
          <a:p>
            <a:pPr>
              <a:spcBef>
                <a:spcPts val="0"/>
              </a:spcBef>
              <a:spcAft>
                <a:spcPts val="1800"/>
              </a:spcAft>
              <a:buFont typeface="Arial"/>
              <a:buChar char="•"/>
            </a:pPr>
            <a:r>
              <a:rPr lang="en-US" b="1" dirty="0">
                <a:solidFill>
                  <a:srgbClr val="5C5C5C"/>
                </a:solidFill>
              </a:rPr>
              <a:t>YouTube, Google, Wikipedia</a:t>
            </a:r>
          </a:p>
          <a:p>
            <a:pPr>
              <a:spcBef>
                <a:spcPts val="0"/>
              </a:spcBef>
              <a:spcAft>
                <a:spcPts val="1800"/>
              </a:spcAft>
              <a:buFont typeface="Arial"/>
              <a:buChar char="•"/>
            </a:pPr>
            <a:r>
              <a:rPr lang="en-US" b="1" dirty="0" smtClean="0">
                <a:solidFill>
                  <a:srgbClr val="5C5C5C"/>
                </a:solidFill>
              </a:rPr>
              <a:t>Smartphones, Apps, GPS</a:t>
            </a:r>
            <a:endParaRPr lang="en-US" b="1" dirty="0">
              <a:solidFill>
                <a:srgbClr val="5C5C5C"/>
              </a:solidFill>
            </a:endParaRPr>
          </a:p>
          <a:p>
            <a:pPr>
              <a:spcBef>
                <a:spcPts val="0"/>
              </a:spcBef>
              <a:spcAft>
                <a:spcPts val="1800"/>
              </a:spcAft>
              <a:buFont typeface="Arial"/>
              <a:buChar char="•"/>
            </a:pPr>
            <a:r>
              <a:rPr lang="en-US" b="1" dirty="0" smtClean="0">
                <a:solidFill>
                  <a:srgbClr val="5C5C5C"/>
                </a:solidFill>
              </a:rPr>
              <a:t>Gaming</a:t>
            </a:r>
            <a:r>
              <a:rPr lang="en-US" b="1" dirty="0">
                <a:solidFill>
                  <a:srgbClr val="5C5C5C"/>
                </a:solidFill>
              </a:rPr>
              <a:t>, </a:t>
            </a:r>
            <a:r>
              <a:rPr lang="en-US" b="1" dirty="0" smtClean="0">
                <a:solidFill>
                  <a:srgbClr val="5C5C5C"/>
                </a:solidFill>
              </a:rPr>
              <a:t>Badges, VR</a:t>
            </a:r>
          </a:p>
          <a:p>
            <a:pPr>
              <a:spcBef>
                <a:spcPts val="0"/>
              </a:spcBef>
              <a:spcAft>
                <a:spcPts val="1800"/>
              </a:spcAft>
              <a:buFont typeface="Arial"/>
              <a:buChar char="•"/>
            </a:pPr>
            <a:r>
              <a:rPr lang="en-US" b="1" dirty="0" smtClean="0">
                <a:solidFill>
                  <a:srgbClr val="5C5C5C"/>
                </a:solidFill>
              </a:rPr>
              <a:t>Podcasting</a:t>
            </a:r>
            <a:endParaRPr lang="en-US" b="1" dirty="0">
              <a:solidFill>
                <a:srgbClr val="5C5C5C"/>
              </a:solidFill>
            </a:endParaRPr>
          </a:p>
          <a:p>
            <a:pPr>
              <a:spcBef>
                <a:spcPts val="0"/>
              </a:spcBef>
              <a:spcAft>
                <a:spcPts val="1800"/>
              </a:spcAft>
            </a:pPr>
            <a:endParaRPr lang="en-US" b="1" dirty="0">
              <a:solidFill>
                <a:srgbClr val="5C5C5C"/>
              </a:solidFill>
            </a:endParaRPr>
          </a:p>
          <a:p>
            <a:pPr>
              <a:spcBef>
                <a:spcPts val="0"/>
              </a:spcBef>
              <a:spcAft>
                <a:spcPts val="1800"/>
              </a:spcAft>
            </a:pPr>
            <a:endParaRPr lang="en-US" b="1" dirty="0">
              <a:solidFill>
                <a:srgbClr val="5C5C5C"/>
              </a:solidFill>
            </a:endParaRPr>
          </a:p>
          <a:p>
            <a:pPr marL="0" indent="0">
              <a:spcBef>
                <a:spcPts val="0"/>
              </a:spcBef>
              <a:spcAft>
                <a:spcPts val="1800"/>
              </a:spcAft>
              <a:buNone/>
            </a:pPr>
            <a:endParaRPr lang="en-US" dirty="0">
              <a:solidFill>
                <a:srgbClr val="5C5C5C"/>
              </a:solidFill>
            </a:endParaRPr>
          </a:p>
        </p:txBody>
      </p:sp>
      <p:sp>
        <p:nvSpPr>
          <p:cNvPr id="10" name="Rectangle 9"/>
          <p:cNvSpPr/>
          <p:nvPr/>
        </p:nvSpPr>
        <p:spPr>
          <a:xfrm>
            <a:off x="7038975" y="1357313"/>
            <a:ext cx="4781550" cy="2508379"/>
          </a:xfrm>
          <a:prstGeom prst="rect">
            <a:avLst/>
          </a:prstGeom>
        </p:spPr>
        <p:txBody>
          <a:bodyPr wrap="square">
            <a:spAutoFit/>
          </a:bodyPr>
          <a:lstStyle/>
          <a:p>
            <a:pPr marL="223838" indent="-223838">
              <a:spcAft>
                <a:spcPts val="1800"/>
              </a:spcAft>
              <a:buFont typeface="Arial"/>
              <a:buChar char="•"/>
            </a:pPr>
            <a:r>
              <a:rPr lang="en-US" sz="2800" b="1" dirty="0" smtClean="0">
                <a:solidFill>
                  <a:srgbClr val="5C5C5C"/>
                </a:solidFill>
              </a:rPr>
              <a:t>AI, Machine </a:t>
            </a:r>
            <a:r>
              <a:rPr lang="en-US" sz="2800" b="1" dirty="0">
                <a:solidFill>
                  <a:srgbClr val="5C5C5C"/>
                </a:solidFill>
              </a:rPr>
              <a:t>Learning</a:t>
            </a:r>
          </a:p>
          <a:p>
            <a:pPr marL="223838" indent="-223838">
              <a:spcAft>
                <a:spcPts val="1800"/>
              </a:spcAft>
              <a:buFont typeface="Arial"/>
              <a:buChar char="•"/>
            </a:pPr>
            <a:r>
              <a:rPr lang="en-US" sz="2800" b="1" dirty="0" smtClean="0">
                <a:solidFill>
                  <a:srgbClr val="5C5C5C"/>
                </a:solidFill>
              </a:rPr>
              <a:t>Cloud </a:t>
            </a:r>
            <a:r>
              <a:rPr lang="en-US" sz="2800" b="1" dirty="0">
                <a:solidFill>
                  <a:srgbClr val="5C5C5C"/>
                </a:solidFill>
              </a:rPr>
              <a:t>Hosting</a:t>
            </a:r>
          </a:p>
          <a:p>
            <a:pPr marL="223838" indent="-223838">
              <a:spcAft>
                <a:spcPts val="1800"/>
              </a:spcAft>
              <a:buFont typeface="Arial"/>
              <a:buChar char="•"/>
            </a:pPr>
            <a:r>
              <a:rPr lang="en-US" sz="2800" b="1" dirty="0" smtClean="0">
                <a:solidFill>
                  <a:srgbClr val="5C5C5C"/>
                </a:solidFill>
              </a:rPr>
              <a:t>Internet </a:t>
            </a:r>
            <a:r>
              <a:rPr lang="en-US" sz="2800" b="1" dirty="0">
                <a:solidFill>
                  <a:srgbClr val="5C5C5C"/>
                </a:solidFill>
              </a:rPr>
              <a:t>of </a:t>
            </a:r>
            <a:r>
              <a:rPr lang="en-US" sz="2800" b="1" dirty="0" smtClean="0">
                <a:solidFill>
                  <a:srgbClr val="5C5C5C"/>
                </a:solidFill>
              </a:rPr>
              <a:t>Everything</a:t>
            </a:r>
          </a:p>
          <a:p>
            <a:pPr marL="457200" indent="-457200">
              <a:spcAft>
                <a:spcPts val="1800"/>
              </a:spcAft>
              <a:buFont typeface="Arial" panose="020B0604020202020204" pitchFamily="34" charset="0"/>
              <a:buChar char="•"/>
            </a:pPr>
            <a:endParaRPr lang="en-US" sz="2800" b="1" dirty="0">
              <a:solidFill>
                <a:srgbClr val="5C5C5C"/>
              </a:solidFill>
            </a:endParaRPr>
          </a:p>
        </p:txBody>
      </p:sp>
    </p:spTree>
    <p:extLst>
      <p:ext uri="{BB962C8B-B14F-4D97-AF65-F5344CB8AC3E}">
        <p14:creationId xmlns:p14="http://schemas.microsoft.com/office/powerpoint/2010/main" val="20132905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Oval Callout 7"/>
          <p:cNvSpPr/>
          <p:nvPr/>
        </p:nvSpPr>
        <p:spPr>
          <a:xfrm rot="11819996">
            <a:off x="-447503" y="4223338"/>
            <a:ext cx="6228799" cy="4224635"/>
          </a:xfrm>
          <a:prstGeom prst="wedgeEllipseCallout">
            <a:avLst>
              <a:gd name="adj1" fmla="val -37068"/>
              <a:gd name="adj2" fmla="val 85881"/>
            </a:avLst>
          </a:prstGeom>
          <a:noFill/>
          <a:ln w="57150">
            <a:solidFill>
              <a:srgbClr val="407636"/>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prstClr val="white"/>
              </a:solidFill>
            </a:endParaRPr>
          </a:p>
        </p:txBody>
      </p:sp>
      <p:sp>
        <p:nvSpPr>
          <p:cNvPr id="5" name="TextBox 4"/>
          <p:cNvSpPr txBox="1"/>
          <p:nvPr/>
        </p:nvSpPr>
        <p:spPr>
          <a:xfrm>
            <a:off x="-243265" y="5036425"/>
            <a:ext cx="5600700" cy="1384995"/>
          </a:xfrm>
          <a:prstGeom prst="rect">
            <a:avLst/>
          </a:prstGeom>
          <a:noFill/>
        </p:spPr>
        <p:txBody>
          <a:bodyPr wrap="square" rtlCol="0">
            <a:spAutoFit/>
          </a:bodyPr>
          <a:lstStyle/>
          <a:p>
            <a:pPr algn="ctr"/>
            <a:r>
              <a:rPr lang="en-US" sz="2800" b="1" dirty="0" smtClean="0">
                <a:solidFill>
                  <a:srgbClr val="5C5C5C"/>
                </a:solidFill>
              </a:rPr>
              <a:t>Tech </a:t>
            </a:r>
            <a:r>
              <a:rPr lang="en-US" sz="2800" b="1" dirty="0">
                <a:solidFill>
                  <a:srgbClr val="5C5C5C"/>
                </a:solidFill>
              </a:rPr>
              <a:t>s</a:t>
            </a:r>
            <a:r>
              <a:rPr lang="en-US" sz="2800" b="1" dirty="0" smtClean="0">
                <a:solidFill>
                  <a:srgbClr val="5C5C5C"/>
                </a:solidFill>
              </a:rPr>
              <a:t>avvy </a:t>
            </a:r>
            <a:r>
              <a:rPr lang="en-US" sz="2800" b="1" dirty="0">
                <a:solidFill>
                  <a:srgbClr val="5C5C5C"/>
                </a:solidFill>
              </a:rPr>
              <a:t>i</a:t>
            </a:r>
            <a:r>
              <a:rPr lang="en-US" sz="2800" b="1" dirty="0" smtClean="0">
                <a:solidFill>
                  <a:srgbClr val="5C5C5C"/>
                </a:solidFill>
              </a:rPr>
              <a:t>mpressions impact recruitment </a:t>
            </a:r>
            <a:br>
              <a:rPr lang="en-US" sz="2800" b="1" dirty="0" smtClean="0">
                <a:solidFill>
                  <a:srgbClr val="5C5C5C"/>
                </a:solidFill>
              </a:rPr>
            </a:br>
            <a:r>
              <a:rPr lang="en-US" sz="2800" b="1" dirty="0" smtClean="0">
                <a:solidFill>
                  <a:srgbClr val="5C5C5C"/>
                </a:solidFill>
              </a:rPr>
              <a:t>and retention!</a:t>
            </a:r>
            <a:endParaRPr lang="en-US" sz="2800" b="1" dirty="0">
              <a:solidFill>
                <a:srgbClr val="5C5C5C"/>
              </a:solidFill>
            </a:endParaRPr>
          </a:p>
        </p:txBody>
      </p:sp>
    </p:spTree>
    <p:extLst>
      <p:ext uri="{BB962C8B-B14F-4D97-AF65-F5344CB8AC3E}">
        <p14:creationId xmlns:p14="http://schemas.microsoft.com/office/powerpoint/2010/main" val="27285001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Oval 6"/>
          <p:cNvSpPr/>
          <p:nvPr/>
        </p:nvSpPr>
        <p:spPr>
          <a:xfrm>
            <a:off x="476249" y="228600"/>
            <a:ext cx="4572000" cy="4572000"/>
          </a:xfrm>
          <a:prstGeom prst="ellipse">
            <a:avLst/>
          </a:prstGeom>
          <a:solidFill>
            <a:srgbClr val="88BA24">
              <a:alpha val="74902"/>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prstClr val="white"/>
              </a:solidFill>
            </a:endParaRPr>
          </a:p>
        </p:txBody>
      </p:sp>
      <p:sp>
        <p:nvSpPr>
          <p:cNvPr id="6" name="Title 5"/>
          <p:cNvSpPr>
            <a:spLocks noGrp="1"/>
          </p:cNvSpPr>
          <p:nvPr>
            <p:ph type="title" idx="4294967295"/>
          </p:nvPr>
        </p:nvSpPr>
        <p:spPr>
          <a:xfrm>
            <a:off x="674686" y="849710"/>
            <a:ext cx="4175126" cy="3329780"/>
          </a:xfrm>
        </p:spPr>
        <p:txBody>
          <a:bodyPr>
            <a:noAutofit/>
          </a:bodyPr>
          <a:lstStyle/>
          <a:p>
            <a:pPr lvl="0" algn="ctr"/>
            <a:r>
              <a:rPr lang="en-US" sz="6000" dirty="0">
                <a:solidFill>
                  <a:schemeClr val="bg1"/>
                </a:solidFill>
              </a:rPr>
              <a:t>2</a:t>
            </a:r>
            <a:r>
              <a:rPr lang="en-US" sz="6000" dirty="0" smtClean="0">
                <a:solidFill>
                  <a:schemeClr val="bg1"/>
                </a:solidFill>
              </a:rPr>
              <a:t>. Learner </a:t>
            </a:r>
            <a:r>
              <a:rPr lang="en-US" sz="6000" dirty="0">
                <a:solidFill>
                  <a:schemeClr val="bg1"/>
                </a:solidFill>
              </a:rPr>
              <a:t>F</a:t>
            </a:r>
            <a:r>
              <a:rPr lang="en-US" sz="6000" dirty="0" smtClean="0">
                <a:solidFill>
                  <a:schemeClr val="bg1"/>
                </a:solidFill>
              </a:rPr>
              <a:t>atigue </a:t>
            </a:r>
            <a:r>
              <a:rPr lang="en-US" sz="6000" dirty="0">
                <a:solidFill>
                  <a:schemeClr val="bg1"/>
                </a:solidFill>
              </a:rPr>
              <a:t>and F</a:t>
            </a:r>
            <a:r>
              <a:rPr lang="en-US" sz="6000" dirty="0" smtClean="0">
                <a:solidFill>
                  <a:schemeClr val="bg1"/>
                </a:solidFill>
              </a:rPr>
              <a:t>rustration</a:t>
            </a:r>
            <a:endParaRPr lang="en-US" sz="6000" dirty="0">
              <a:solidFill>
                <a:schemeClr val="bg1"/>
              </a:solidFill>
            </a:endParaRPr>
          </a:p>
        </p:txBody>
      </p:sp>
    </p:spTree>
    <p:extLst>
      <p:ext uri="{BB962C8B-B14F-4D97-AF65-F5344CB8AC3E}">
        <p14:creationId xmlns:p14="http://schemas.microsoft.com/office/powerpoint/2010/main" val="6902909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5864106" y="659969"/>
            <a:ext cx="5901462" cy="3785652"/>
          </a:xfrm>
          <a:prstGeom prst="rect">
            <a:avLst/>
          </a:prstGeom>
          <a:noFill/>
        </p:spPr>
        <p:txBody>
          <a:bodyPr wrap="square" rtlCol="0">
            <a:spAutoFit/>
          </a:bodyPr>
          <a:lstStyle/>
          <a:p>
            <a:pPr algn="ctr"/>
            <a:r>
              <a:rPr lang="en-US" sz="4800" dirty="0" smtClean="0">
                <a:solidFill>
                  <a:prstClr val="white"/>
                </a:solidFill>
                <a:latin typeface="Chalkduster" panose="03050602040202020205" pitchFamily="66" charset="0"/>
                <a:cs typeface="Arial" panose="020B0604020202020204" pitchFamily="34" charset="0"/>
              </a:rPr>
              <a:t>E-learning course access and completion rates are </a:t>
            </a:r>
            <a:br>
              <a:rPr lang="en-US" sz="4800" dirty="0" smtClean="0">
                <a:solidFill>
                  <a:prstClr val="white"/>
                </a:solidFill>
                <a:latin typeface="Chalkduster" panose="03050602040202020205" pitchFamily="66" charset="0"/>
                <a:cs typeface="Arial" panose="020B0604020202020204" pitchFamily="34" charset="0"/>
              </a:rPr>
            </a:br>
            <a:r>
              <a:rPr lang="en-US" sz="4800" dirty="0" smtClean="0">
                <a:solidFill>
                  <a:prstClr val="white"/>
                </a:solidFill>
                <a:latin typeface="Chalkduster" panose="03050602040202020205" pitchFamily="66" charset="0"/>
                <a:cs typeface="Arial" panose="020B0604020202020204" pitchFamily="34" charset="0"/>
              </a:rPr>
              <a:t>going down!</a:t>
            </a:r>
            <a:endParaRPr lang="en-US" sz="4800" dirty="0">
              <a:solidFill>
                <a:prstClr val="white"/>
              </a:solidFill>
              <a:latin typeface="Chalkduster" panose="03050602040202020205" pitchFamily="66" charset="0"/>
              <a:cs typeface="Arial" panose="020B0604020202020204" pitchFamily="34" charset="0"/>
            </a:endParaRPr>
          </a:p>
        </p:txBody>
      </p:sp>
    </p:spTree>
    <p:extLst>
      <p:ext uri="{BB962C8B-B14F-4D97-AF65-F5344CB8AC3E}">
        <p14:creationId xmlns:p14="http://schemas.microsoft.com/office/powerpoint/2010/main" val="34202692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Cloud Callout 2"/>
          <p:cNvSpPr/>
          <p:nvPr/>
        </p:nvSpPr>
        <p:spPr>
          <a:xfrm>
            <a:off x="771921" y="256630"/>
            <a:ext cx="3909409" cy="1698351"/>
          </a:xfrm>
          <a:prstGeom prst="cloudCallout">
            <a:avLst>
              <a:gd name="adj1" fmla="val 61381"/>
              <a:gd name="adj2" fmla="val 45238"/>
            </a:avLst>
          </a:prstGeom>
          <a:solidFill>
            <a:srgbClr val="E4E4E4"/>
          </a:solidFill>
          <a:ln>
            <a:noFill/>
          </a:ln>
        </p:spPr>
        <p:style>
          <a:lnRef idx="1">
            <a:schemeClr val="accent1"/>
          </a:lnRef>
          <a:fillRef idx="3">
            <a:schemeClr val="accent1"/>
          </a:fillRef>
          <a:effectRef idx="2">
            <a:schemeClr val="accent1"/>
          </a:effectRef>
          <a:fontRef idx="minor">
            <a:schemeClr val="lt1"/>
          </a:fontRef>
        </p:style>
        <p:txBody>
          <a:bodyPr lIns="91432" tIns="45717" rIns="91432" bIns="45717" spcCol="0" rtlCol="0" anchor="ctr"/>
          <a:lstStyle/>
          <a:p>
            <a:pPr algn="ctr"/>
            <a:r>
              <a:rPr lang="en-US" sz="2400" b="1" dirty="0">
                <a:solidFill>
                  <a:srgbClr val="0C4F5F"/>
                </a:solidFill>
              </a:rPr>
              <a:t>OMG</a:t>
            </a:r>
            <a:r>
              <a:rPr lang="is-IS" sz="2400" b="1" dirty="0">
                <a:solidFill>
                  <a:srgbClr val="0C4F5F"/>
                </a:solidFill>
              </a:rPr>
              <a:t>… </a:t>
            </a:r>
            <a:r>
              <a:rPr lang="is-IS" sz="2400" b="1" dirty="0" smtClean="0">
                <a:solidFill>
                  <a:srgbClr val="0C4F5F"/>
                </a:solidFill>
              </a:rPr>
              <a:t>not another </a:t>
            </a:r>
          </a:p>
          <a:p>
            <a:pPr algn="ctr"/>
            <a:r>
              <a:rPr lang="is-IS" sz="2400" b="1" dirty="0" smtClean="0">
                <a:solidFill>
                  <a:srgbClr val="0C4F5F"/>
                </a:solidFill>
              </a:rPr>
              <a:t>2</a:t>
            </a:r>
            <a:r>
              <a:rPr lang="is-IS" sz="2400" b="1" dirty="0">
                <a:solidFill>
                  <a:srgbClr val="0C4F5F"/>
                </a:solidFill>
              </a:rPr>
              <a:t>-</a:t>
            </a:r>
            <a:r>
              <a:rPr lang="is-IS" sz="2400" b="1" dirty="0" smtClean="0">
                <a:solidFill>
                  <a:srgbClr val="0C4F5F"/>
                </a:solidFill>
              </a:rPr>
              <a:t>hour course</a:t>
            </a:r>
            <a:r>
              <a:rPr lang="is-IS" sz="2400" b="1" dirty="0">
                <a:solidFill>
                  <a:srgbClr val="0C4F5F"/>
                </a:solidFill>
              </a:rPr>
              <a:t>!</a:t>
            </a:r>
            <a:endParaRPr lang="en-US" sz="2400" b="1" dirty="0">
              <a:solidFill>
                <a:srgbClr val="0C4F5F"/>
              </a:solidFill>
            </a:endParaRPr>
          </a:p>
        </p:txBody>
      </p:sp>
    </p:spTree>
    <p:extLst>
      <p:ext uri="{BB962C8B-B14F-4D97-AF65-F5344CB8AC3E}">
        <p14:creationId xmlns:p14="http://schemas.microsoft.com/office/powerpoint/2010/main" val="425962111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599975" y="200610"/>
            <a:ext cx="5112668" cy="3539430"/>
          </a:xfrm>
          <a:prstGeom prst="rect">
            <a:avLst/>
          </a:prstGeom>
        </p:spPr>
        <p:txBody>
          <a:bodyPr wrap="square">
            <a:spAutoFit/>
          </a:bodyPr>
          <a:lstStyle/>
          <a:p>
            <a:endParaRPr lang="en-US" sz="3200" b="1" dirty="0" smtClean="0">
              <a:solidFill>
                <a:srgbClr val="1C1C1C"/>
              </a:solidFill>
            </a:endParaRPr>
          </a:p>
          <a:p>
            <a:r>
              <a:rPr lang="en-US" sz="3200" b="1" dirty="0" smtClean="0">
                <a:solidFill>
                  <a:srgbClr val="1C1C1C"/>
                </a:solidFill>
              </a:rPr>
              <a:t>Micro-learning delivers </a:t>
            </a:r>
            <a:r>
              <a:rPr lang="en-US" sz="3200" b="1" dirty="0">
                <a:solidFill>
                  <a:srgbClr val="1C1C1C"/>
                </a:solidFill>
              </a:rPr>
              <a:t>short, focused sessions that help learners avoid mental burnout and </a:t>
            </a:r>
            <a:r>
              <a:rPr lang="en-US" sz="3200" b="1" dirty="0" smtClean="0">
                <a:solidFill>
                  <a:srgbClr val="1C1C1C"/>
                </a:solidFill>
              </a:rPr>
              <a:t>can promote increased energy </a:t>
            </a:r>
            <a:r>
              <a:rPr lang="en-US" sz="3200" b="1" dirty="0">
                <a:solidFill>
                  <a:srgbClr val="1C1C1C"/>
                </a:solidFill>
              </a:rPr>
              <a:t>and alertness.</a:t>
            </a:r>
          </a:p>
        </p:txBody>
      </p:sp>
    </p:spTree>
    <p:extLst>
      <p:ext uri="{BB962C8B-B14F-4D97-AF65-F5344CB8AC3E}">
        <p14:creationId xmlns:p14="http://schemas.microsoft.com/office/powerpoint/2010/main" val="38137171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2533315" y="4534034"/>
            <a:ext cx="1847516" cy="1847516"/>
          </a:xfrm>
          <a:prstGeom prst="ellipse">
            <a:avLst/>
          </a:prstGeom>
          <a:ln w="63500" cap="rnd">
            <a:solidFill>
              <a:srgbClr val="1557A1"/>
            </a:solidFill>
          </a:ln>
          <a:effectLst/>
          <a:scene3d>
            <a:camera prst="orthographicFront"/>
            <a:lightRig rig="contrasting" dir="t">
              <a:rot lat="0" lon="0" rev="3000000"/>
            </a:lightRig>
          </a:scene3d>
          <a:sp3d contourW="7620">
            <a:bevelT w="95250" h="31750"/>
            <a:contourClr>
              <a:srgbClr val="333333"/>
            </a:contourClr>
          </a:sp3d>
        </p:spPr>
      </p:pic>
      <p:pic>
        <p:nvPicPr>
          <p:cNvPr id="4" name="Picture 3"/>
          <p:cNvPicPr>
            <a:picLocks noChangeAspect="1"/>
          </p:cNvPicPr>
          <p:nvPr/>
        </p:nvPicPr>
        <p:blipFill rotWithShape="1">
          <a:blip r:embed="rId5"/>
          <a:srcRect l="6033" t="11778" r="5715" b="26222"/>
          <a:stretch/>
        </p:blipFill>
        <p:spPr>
          <a:xfrm>
            <a:off x="4800064" y="4534034"/>
            <a:ext cx="1840894" cy="1847516"/>
          </a:xfrm>
          <a:prstGeom prst="ellipse">
            <a:avLst/>
          </a:prstGeom>
          <a:ln w="63500" cap="rnd">
            <a:solidFill>
              <a:srgbClr val="1557A1"/>
            </a:solidFill>
          </a:ln>
          <a:effectLst/>
          <a:scene3d>
            <a:camera prst="orthographicFront"/>
            <a:lightRig rig="contrasting" dir="t">
              <a:rot lat="0" lon="0" rev="3000000"/>
            </a:lightRig>
          </a:scene3d>
          <a:sp3d contourW="7620">
            <a:bevelT w="95250" h="31750"/>
            <a:contourClr>
              <a:srgbClr val="333333"/>
            </a:contourClr>
          </a:sp3d>
        </p:spPr>
      </p:pic>
      <p:sp>
        <p:nvSpPr>
          <p:cNvPr id="2" name="TextBox 1"/>
          <p:cNvSpPr txBox="1"/>
          <p:nvPr/>
        </p:nvSpPr>
        <p:spPr>
          <a:xfrm>
            <a:off x="2000700" y="6023332"/>
            <a:ext cx="1065229" cy="369332"/>
          </a:xfrm>
          <a:prstGeom prst="rect">
            <a:avLst/>
          </a:prstGeom>
          <a:noFill/>
        </p:spPr>
        <p:txBody>
          <a:bodyPr wrap="square" rtlCol="0">
            <a:spAutoFit/>
          </a:bodyPr>
          <a:lstStyle/>
          <a:p>
            <a:r>
              <a:rPr lang="en-US" b="1" dirty="0" smtClean="0">
                <a:solidFill>
                  <a:srgbClr val="1557A1"/>
                </a:solidFill>
              </a:rPr>
              <a:t>Ellen</a:t>
            </a:r>
            <a:endParaRPr lang="en-US" b="1" dirty="0">
              <a:solidFill>
                <a:srgbClr val="1557A1"/>
              </a:solidFill>
            </a:endParaRPr>
          </a:p>
        </p:txBody>
      </p:sp>
      <p:sp>
        <p:nvSpPr>
          <p:cNvPr id="5" name="TextBox 4"/>
          <p:cNvSpPr txBox="1"/>
          <p:nvPr/>
        </p:nvSpPr>
        <p:spPr>
          <a:xfrm>
            <a:off x="6527576" y="5986800"/>
            <a:ext cx="1065229" cy="369332"/>
          </a:xfrm>
          <a:prstGeom prst="rect">
            <a:avLst/>
          </a:prstGeom>
          <a:noFill/>
        </p:spPr>
        <p:txBody>
          <a:bodyPr wrap="square" rtlCol="0">
            <a:spAutoFit/>
          </a:bodyPr>
          <a:lstStyle/>
          <a:p>
            <a:r>
              <a:rPr lang="en-US" b="1" dirty="0" smtClean="0">
                <a:solidFill>
                  <a:srgbClr val="1557A1"/>
                </a:solidFill>
              </a:rPr>
              <a:t>Frank</a:t>
            </a:r>
            <a:endParaRPr lang="en-US" b="1" dirty="0">
              <a:solidFill>
                <a:srgbClr val="1557A1"/>
              </a:solidFill>
            </a:endParaRPr>
          </a:p>
        </p:txBody>
      </p:sp>
    </p:spTree>
    <p:extLst>
      <p:ext uri="{BB962C8B-B14F-4D97-AF65-F5344CB8AC3E}">
        <p14:creationId xmlns:p14="http://schemas.microsoft.com/office/powerpoint/2010/main" val="3804315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2538" y="192074"/>
            <a:ext cx="6342890" cy="5130800"/>
          </a:xfrm>
        </p:spPr>
        <p:txBody>
          <a:bodyPr>
            <a:normAutofit/>
          </a:bodyPr>
          <a:lstStyle/>
          <a:p>
            <a:r>
              <a:rPr lang="en-US" sz="5400" b="1" dirty="0" smtClean="0">
                <a:latin typeface="+mn-lt"/>
                <a:cs typeface="Calibri"/>
              </a:rPr>
              <a:t>Legacy LMS </a:t>
            </a:r>
            <a:br>
              <a:rPr lang="en-US" sz="5400" b="1" dirty="0" smtClean="0">
                <a:latin typeface="+mn-lt"/>
                <a:cs typeface="Calibri"/>
              </a:rPr>
            </a:br>
            <a:r>
              <a:rPr lang="en-US" sz="5400" b="1" dirty="0" smtClean="0">
                <a:latin typeface="+mn-lt"/>
                <a:cs typeface="Calibri"/>
              </a:rPr>
              <a:t>may not</a:t>
            </a:r>
            <a:r>
              <a:rPr lang="en-US" sz="5400" b="1" dirty="0">
                <a:latin typeface="+mn-lt"/>
                <a:cs typeface="Calibri"/>
              </a:rPr>
              <a:t> </a:t>
            </a:r>
            <a:r>
              <a:rPr lang="en-US" sz="5400" b="1" dirty="0" smtClean="0">
                <a:latin typeface="+mn-lt"/>
                <a:cs typeface="Calibri"/>
              </a:rPr>
              <a:t>truly support</a:t>
            </a:r>
            <a:r>
              <a:rPr lang="en-US" sz="5400" b="1" dirty="0">
                <a:latin typeface="+mn-lt"/>
                <a:cs typeface="Calibri"/>
              </a:rPr>
              <a:t/>
            </a:r>
            <a:br>
              <a:rPr lang="en-US" sz="5400" b="1" dirty="0">
                <a:latin typeface="+mn-lt"/>
                <a:cs typeface="Calibri"/>
              </a:rPr>
            </a:br>
            <a:r>
              <a:rPr lang="en-US" sz="5400" b="1" dirty="0" smtClean="0">
                <a:latin typeface="+mn-lt"/>
                <a:cs typeface="Calibri"/>
              </a:rPr>
              <a:t>mobile or micro!</a:t>
            </a:r>
            <a:endParaRPr lang="en-US" sz="5400" b="1" dirty="0">
              <a:latin typeface="+mn-lt"/>
              <a:cs typeface="Calibri"/>
            </a:endParaRPr>
          </a:p>
        </p:txBody>
      </p:sp>
    </p:spTree>
    <p:extLst>
      <p:ext uri="{BB962C8B-B14F-4D97-AF65-F5344CB8AC3E}">
        <p14:creationId xmlns:p14="http://schemas.microsoft.com/office/powerpoint/2010/main" val="20919881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Oval 6"/>
          <p:cNvSpPr/>
          <p:nvPr/>
        </p:nvSpPr>
        <p:spPr>
          <a:xfrm>
            <a:off x="7286624" y="1893490"/>
            <a:ext cx="4572000" cy="4572000"/>
          </a:xfrm>
          <a:prstGeom prst="ellipse">
            <a:avLst/>
          </a:prstGeom>
          <a:solidFill>
            <a:srgbClr val="88BA24">
              <a:alpha val="74902"/>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prstClr val="white"/>
              </a:solidFill>
            </a:endParaRPr>
          </a:p>
        </p:txBody>
      </p:sp>
      <p:sp>
        <p:nvSpPr>
          <p:cNvPr id="6" name="Title 5"/>
          <p:cNvSpPr>
            <a:spLocks noGrp="1"/>
          </p:cNvSpPr>
          <p:nvPr>
            <p:ph type="title" idx="4294967295"/>
          </p:nvPr>
        </p:nvSpPr>
        <p:spPr>
          <a:xfrm>
            <a:off x="7485061" y="2514600"/>
            <a:ext cx="4175126" cy="3329780"/>
          </a:xfrm>
        </p:spPr>
        <p:txBody>
          <a:bodyPr>
            <a:noAutofit/>
          </a:bodyPr>
          <a:lstStyle/>
          <a:p>
            <a:pPr lvl="0" algn="ctr"/>
            <a:r>
              <a:rPr lang="en-US" sz="6000" dirty="0">
                <a:solidFill>
                  <a:schemeClr val="bg1"/>
                </a:solidFill>
              </a:rPr>
              <a:t>3</a:t>
            </a:r>
            <a:r>
              <a:rPr lang="en-US" sz="6000" dirty="0" smtClean="0">
                <a:solidFill>
                  <a:schemeClr val="bg1"/>
                </a:solidFill>
              </a:rPr>
              <a:t>. Busy Work Environment</a:t>
            </a:r>
            <a:endParaRPr lang="en-US" sz="6000" dirty="0">
              <a:solidFill>
                <a:schemeClr val="bg1"/>
              </a:solidFill>
            </a:endParaRPr>
          </a:p>
        </p:txBody>
      </p:sp>
    </p:spTree>
    <p:extLst>
      <p:ext uri="{BB962C8B-B14F-4D97-AF65-F5344CB8AC3E}">
        <p14:creationId xmlns:p14="http://schemas.microsoft.com/office/powerpoint/2010/main" val="26018887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714500" y="0"/>
            <a:ext cx="4171950" cy="6858000"/>
          </a:xfrm>
          <a:prstGeom prst="rect">
            <a:avLst/>
          </a:prstGeom>
          <a:solidFill>
            <a:srgbClr val="C60F2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Content Placeholder 7"/>
          <p:cNvSpPr>
            <a:spLocks noGrp="1"/>
          </p:cNvSpPr>
          <p:nvPr>
            <p:ph idx="4294967295"/>
          </p:nvPr>
        </p:nvSpPr>
        <p:spPr>
          <a:xfrm>
            <a:off x="1924050" y="0"/>
            <a:ext cx="3613478" cy="6857999"/>
          </a:xfrm>
        </p:spPr>
        <p:txBody>
          <a:bodyPr anchor="ctr">
            <a:normAutofit/>
          </a:bodyPr>
          <a:lstStyle/>
          <a:p>
            <a:pPr marL="0" lvl="1" indent="0">
              <a:spcBef>
                <a:spcPts val="1000"/>
              </a:spcBef>
              <a:buNone/>
            </a:pPr>
            <a:r>
              <a:rPr lang="en-US" b="1" dirty="0" smtClean="0">
                <a:solidFill>
                  <a:schemeClr val="bg1"/>
                </a:solidFill>
              </a:rPr>
              <a:t>Employees are interrupted </a:t>
            </a:r>
            <a:r>
              <a:rPr lang="en-US" b="1" dirty="0">
                <a:solidFill>
                  <a:schemeClr val="bg1"/>
                </a:solidFill>
              </a:rPr>
              <a:t>every 4 </a:t>
            </a:r>
            <a:r>
              <a:rPr lang="en-US" b="1" dirty="0" smtClean="0">
                <a:solidFill>
                  <a:schemeClr val="bg1"/>
                </a:solidFill>
              </a:rPr>
              <a:t>minutes </a:t>
            </a:r>
            <a:r>
              <a:rPr lang="en-US" b="1" dirty="0">
                <a:solidFill>
                  <a:schemeClr val="bg1"/>
                </a:solidFill>
              </a:rPr>
              <a:t>on </a:t>
            </a:r>
            <a:r>
              <a:rPr lang="en-US" b="1" dirty="0" smtClean="0">
                <a:solidFill>
                  <a:schemeClr val="bg1"/>
                </a:solidFill>
              </a:rPr>
              <a:t>average</a:t>
            </a:r>
          </a:p>
          <a:p>
            <a:pPr marL="0" lvl="1" indent="0">
              <a:spcBef>
                <a:spcPts val="1000"/>
              </a:spcBef>
              <a:buNone/>
            </a:pPr>
            <a:endParaRPr lang="en-US" b="1" dirty="0" smtClean="0">
              <a:solidFill>
                <a:schemeClr val="bg1"/>
              </a:solidFill>
            </a:endParaRPr>
          </a:p>
          <a:p>
            <a:pPr marL="0" lvl="1" indent="0">
              <a:spcBef>
                <a:spcPts val="1000"/>
              </a:spcBef>
              <a:buNone/>
            </a:pPr>
            <a:r>
              <a:rPr lang="en-US" b="1" dirty="0">
                <a:solidFill>
                  <a:srgbClr val="FFFFFF"/>
                </a:solidFill>
              </a:rPr>
              <a:t>Employees only have about 5 minutes a day to allot for </a:t>
            </a:r>
            <a:r>
              <a:rPr lang="en-US" b="1" dirty="0" smtClean="0">
                <a:solidFill>
                  <a:srgbClr val="FFFFFF"/>
                </a:solidFill>
              </a:rPr>
              <a:t>training</a:t>
            </a:r>
          </a:p>
          <a:p>
            <a:pPr marL="0" lvl="1" indent="0">
              <a:spcBef>
                <a:spcPts val="1000"/>
              </a:spcBef>
              <a:buNone/>
            </a:pPr>
            <a:endParaRPr lang="en-US" b="1" dirty="0">
              <a:solidFill>
                <a:srgbClr val="FFFFFF"/>
              </a:solidFill>
            </a:endParaRPr>
          </a:p>
          <a:p>
            <a:pPr marL="0" lvl="1" indent="0">
              <a:spcBef>
                <a:spcPts val="1000"/>
              </a:spcBef>
              <a:buNone/>
            </a:pPr>
            <a:r>
              <a:rPr lang="en-US" b="1" dirty="0" smtClean="0">
                <a:solidFill>
                  <a:srgbClr val="FFFFFF"/>
                </a:solidFill>
              </a:rPr>
              <a:t>58% of employees say they’d use their organization’s learning software more if the content was broken up into shorter lessons</a:t>
            </a:r>
            <a:endParaRPr lang="en-US" b="1" dirty="0">
              <a:solidFill>
                <a:srgbClr val="FFFFFF"/>
              </a:solidFill>
            </a:endParaRPr>
          </a:p>
        </p:txBody>
      </p:sp>
      <p:cxnSp>
        <p:nvCxnSpPr>
          <p:cNvPr id="4" name="Straight Connector 3"/>
          <p:cNvCxnSpPr/>
          <p:nvPr/>
        </p:nvCxnSpPr>
        <p:spPr>
          <a:xfrm>
            <a:off x="1982807" y="1963554"/>
            <a:ext cx="3554721" cy="0"/>
          </a:xfrm>
          <a:prstGeom prst="line">
            <a:avLst/>
          </a:prstGeom>
        </p:spPr>
        <p:style>
          <a:lnRef idx="1">
            <a:schemeClr val="accent5"/>
          </a:lnRef>
          <a:fillRef idx="0">
            <a:schemeClr val="accent5"/>
          </a:fillRef>
          <a:effectRef idx="0">
            <a:schemeClr val="accent5"/>
          </a:effectRef>
          <a:fontRef idx="minor">
            <a:schemeClr val="tx1"/>
          </a:fontRef>
        </p:style>
      </p:cxnSp>
      <p:cxnSp>
        <p:nvCxnSpPr>
          <p:cNvPr id="6" name="Straight Connector 5"/>
          <p:cNvCxnSpPr/>
          <p:nvPr/>
        </p:nvCxnSpPr>
        <p:spPr>
          <a:xfrm>
            <a:off x="1982807" y="3578995"/>
            <a:ext cx="3554721" cy="0"/>
          </a:xfrm>
          <a:prstGeom prst="line">
            <a:avLst/>
          </a:prstGeom>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1944883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2361" y="310858"/>
            <a:ext cx="6229906" cy="3105150"/>
          </a:xfrm>
          <a:prstGeom prst="rect">
            <a:avLst/>
          </a:prstGeom>
          <a:solidFill>
            <a:srgbClr val="F18B13">
              <a:alpha val="85098"/>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prstClr val="white"/>
              </a:solidFill>
            </a:endParaRPr>
          </a:p>
        </p:txBody>
      </p:sp>
      <p:sp>
        <p:nvSpPr>
          <p:cNvPr id="4" name="Content Placeholder 2"/>
          <p:cNvSpPr txBox="1">
            <a:spLocks/>
          </p:cNvSpPr>
          <p:nvPr/>
        </p:nvSpPr>
        <p:spPr>
          <a:xfrm>
            <a:off x="163629" y="310858"/>
            <a:ext cx="5691072" cy="3105150"/>
          </a:xfrm>
          <a:prstGeom prst="rect">
            <a:avLst/>
          </a:prstGeom>
        </p:spPr>
        <p:txBody>
          <a:bodyPr vert="horz" lIns="91422" tIns="45712" rIns="91422" bIns="45712" rtlCol="0" anchor="ctr">
            <a:normAutofit fontScale="77500" lnSpcReduction="20000"/>
          </a:bodyPr>
          <a:lstStyle>
            <a:lvl1pPr marL="228555" indent="-228555" algn="l" defTabSz="91421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65" indent="-228555" algn="l" defTabSz="91421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0" indent="-228555" algn="l" defTabSz="914216" rtl="0" eaLnBrk="1" latinLnBrk="0" hangingPunct="1">
              <a:lnSpc>
                <a:spcPct val="90000"/>
              </a:lnSpc>
              <a:spcBef>
                <a:spcPts val="500"/>
              </a:spcBef>
              <a:buFont typeface="Arial" panose="020B0604020202020204" pitchFamily="34" charset="0"/>
              <a:buChar char="•"/>
              <a:defRPr sz="2100" kern="1200">
                <a:solidFill>
                  <a:schemeClr val="tx1"/>
                </a:solidFill>
                <a:latin typeface="+mn-lt"/>
                <a:ea typeface="+mn-ea"/>
                <a:cs typeface="+mn-cs"/>
              </a:defRPr>
            </a:lvl3pPr>
            <a:lvl4pPr marL="1599880" indent="-228555" algn="l" defTabSz="91421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90" indent="-228555" algn="l" defTabSz="91421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5" algn="l" defTabSz="91421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7" indent="-228555" algn="l" defTabSz="91421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5" algn="l" defTabSz="91421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5" algn="l" defTabSz="91421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b="1" dirty="0" smtClean="0">
                <a:solidFill>
                  <a:prstClr val="white"/>
                </a:solidFill>
              </a:rPr>
              <a:t>Learner Benefits:</a:t>
            </a:r>
          </a:p>
          <a:p>
            <a:pPr marL="0" indent="0">
              <a:lnSpc>
                <a:spcPct val="60000"/>
              </a:lnSpc>
              <a:buFont typeface="Arial" panose="020B0604020202020204" pitchFamily="34" charset="0"/>
              <a:buNone/>
            </a:pPr>
            <a:endParaRPr lang="en-US" sz="3200" b="1" dirty="0" smtClean="0">
              <a:solidFill>
                <a:prstClr val="white"/>
              </a:solidFill>
            </a:endParaRPr>
          </a:p>
          <a:p>
            <a:pPr>
              <a:buFont typeface="Arial"/>
              <a:buChar char="•"/>
            </a:pPr>
            <a:r>
              <a:rPr lang="en-US" dirty="0">
                <a:solidFill>
                  <a:srgbClr val="FFFFFF"/>
                </a:solidFill>
              </a:rPr>
              <a:t>More Convenient</a:t>
            </a:r>
          </a:p>
          <a:p>
            <a:pPr>
              <a:buFont typeface="Arial"/>
              <a:buChar char="•"/>
            </a:pPr>
            <a:r>
              <a:rPr lang="en-US" dirty="0">
                <a:solidFill>
                  <a:prstClr val="white"/>
                </a:solidFill>
              </a:rPr>
              <a:t>More Adaptive</a:t>
            </a:r>
          </a:p>
          <a:p>
            <a:pPr>
              <a:buFont typeface="Arial"/>
              <a:buChar char="•"/>
            </a:pPr>
            <a:r>
              <a:rPr lang="en-US" dirty="0" smtClean="0">
                <a:solidFill>
                  <a:prstClr val="white"/>
                </a:solidFill>
              </a:rPr>
              <a:t>Expands </a:t>
            </a:r>
            <a:r>
              <a:rPr lang="en-US" dirty="0">
                <a:solidFill>
                  <a:prstClr val="white"/>
                </a:solidFill>
              </a:rPr>
              <a:t>Short-term </a:t>
            </a:r>
            <a:r>
              <a:rPr lang="en-US" dirty="0" smtClean="0">
                <a:solidFill>
                  <a:prstClr val="white"/>
                </a:solidFill>
              </a:rPr>
              <a:t>Memory</a:t>
            </a:r>
          </a:p>
          <a:p>
            <a:pPr>
              <a:buFont typeface="Arial"/>
              <a:buChar char="•"/>
            </a:pPr>
            <a:r>
              <a:rPr lang="en-US" dirty="0" smtClean="0">
                <a:solidFill>
                  <a:prstClr val="white"/>
                </a:solidFill>
              </a:rPr>
              <a:t>Eases Integration into Long-term Memory</a:t>
            </a:r>
          </a:p>
          <a:p>
            <a:pPr>
              <a:buFont typeface="Arial"/>
              <a:buChar char="•"/>
            </a:pPr>
            <a:r>
              <a:rPr lang="en-US" dirty="0" smtClean="0">
                <a:solidFill>
                  <a:prstClr val="white"/>
                </a:solidFill>
              </a:rPr>
              <a:t>Increases Retention Rates by 50% to 65%</a:t>
            </a:r>
          </a:p>
        </p:txBody>
      </p:sp>
    </p:spTree>
    <p:extLst>
      <p:ext uri="{BB962C8B-B14F-4D97-AF65-F5344CB8AC3E}">
        <p14:creationId xmlns:p14="http://schemas.microsoft.com/office/powerpoint/2010/main" val="9288546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6833938" y="1443789"/>
            <a:ext cx="5358062" cy="2297717"/>
          </a:xfrm>
          <a:prstGeom prst="rect">
            <a:avLst/>
          </a:prstGeom>
          <a:solidFill>
            <a:srgbClr val="88BA24">
              <a:alpha val="85098"/>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b="1" dirty="0">
              <a:solidFill>
                <a:prstClr val="white"/>
              </a:solidFill>
            </a:endParaRPr>
          </a:p>
        </p:txBody>
      </p:sp>
      <p:sp>
        <p:nvSpPr>
          <p:cNvPr id="5" name="Title 1"/>
          <p:cNvSpPr txBox="1">
            <a:spLocks/>
          </p:cNvSpPr>
          <p:nvPr/>
        </p:nvSpPr>
        <p:spPr>
          <a:xfrm>
            <a:off x="9509637" y="3273976"/>
            <a:ext cx="2682363" cy="467530"/>
          </a:xfrm>
          <a:prstGeom prst="rect">
            <a:avLst/>
          </a:prstGeom>
        </p:spPr>
        <p:txBody>
          <a:bodyPr vert="horz" lIns="91422" tIns="45712" rIns="91422" bIns="45712" rtlCol="0" anchor="ctr">
            <a:normAutofit/>
          </a:bodyPr>
          <a:lstStyle>
            <a:lvl1pPr algn="l" defTabSz="914216"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400" dirty="0" smtClean="0">
                <a:solidFill>
                  <a:srgbClr val="F0F0F0"/>
                </a:solidFill>
              </a:rPr>
              <a:t>LEARNER BENEFITS</a:t>
            </a:r>
            <a:endParaRPr lang="en-US" sz="2400" dirty="0">
              <a:solidFill>
                <a:srgbClr val="F0F0F0"/>
              </a:solidFill>
            </a:endParaRPr>
          </a:p>
        </p:txBody>
      </p:sp>
      <p:sp>
        <p:nvSpPr>
          <p:cNvPr id="3" name="Rectangle 2"/>
          <p:cNvSpPr/>
          <p:nvPr/>
        </p:nvSpPr>
        <p:spPr>
          <a:xfrm>
            <a:off x="6959064" y="1573301"/>
            <a:ext cx="5232935" cy="1154162"/>
          </a:xfrm>
          <a:prstGeom prst="rect">
            <a:avLst/>
          </a:prstGeom>
        </p:spPr>
        <p:txBody>
          <a:bodyPr wrap="square" anchor="t">
            <a:spAutoFit/>
          </a:bodyPr>
          <a:lstStyle/>
          <a:p>
            <a:r>
              <a:rPr lang="en-US" sz="2600" b="1" dirty="0" smtClean="0">
                <a:solidFill>
                  <a:prstClr val="white"/>
                </a:solidFill>
              </a:rPr>
              <a:t>Faster </a:t>
            </a:r>
            <a:r>
              <a:rPr lang="en-US" sz="2600" b="1" dirty="0">
                <a:solidFill>
                  <a:prstClr val="white"/>
                </a:solidFill>
              </a:rPr>
              <a:t>Speed to Competence</a:t>
            </a:r>
          </a:p>
          <a:p>
            <a:endParaRPr lang="en-US" b="1" dirty="0">
              <a:solidFill>
                <a:prstClr val="white"/>
              </a:solidFill>
            </a:endParaRPr>
          </a:p>
          <a:p>
            <a:r>
              <a:rPr lang="en-US" sz="2000" dirty="0">
                <a:solidFill>
                  <a:prstClr val="white"/>
                </a:solidFill>
              </a:rPr>
              <a:t>Can </a:t>
            </a:r>
            <a:r>
              <a:rPr lang="en-US" sz="2400" dirty="0">
                <a:solidFill>
                  <a:prstClr val="white"/>
                </a:solidFill>
              </a:rPr>
              <a:t>increase</a:t>
            </a:r>
            <a:r>
              <a:rPr lang="en-US" sz="2000" dirty="0">
                <a:solidFill>
                  <a:prstClr val="white"/>
                </a:solidFill>
              </a:rPr>
              <a:t> by 40% to 50</a:t>
            </a:r>
            <a:r>
              <a:rPr lang="en-US" sz="2000" dirty="0" smtClean="0">
                <a:solidFill>
                  <a:prstClr val="white"/>
                </a:solidFill>
              </a:rPr>
              <a:t>%</a:t>
            </a:r>
            <a:endParaRPr lang="en-US" b="1" dirty="0">
              <a:solidFill>
                <a:prstClr val="white"/>
              </a:solidFill>
            </a:endParaRPr>
          </a:p>
        </p:txBody>
      </p:sp>
    </p:spTree>
    <p:extLst>
      <p:ext uri="{BB962C8B-B14F-4D97-AF65-F5344CB8AC3E}">
        <p14:creationId xmlns:p14="http://schemas.microsoft.com/office/powerpoint/2010/main" val="286588386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Oval 6"/>
          <p:cNvSpPr/>
          <p:nvPr/>
        </p:nvSpPr>
        <p:spPr>
          <a:xfrm>
            <a:off x="7286624" y="1893490"/>
            <a:ext cx="4572000" cy="4572000"/>
          </a:xfrm>
          <a:prstGeom prst="ellipse">
            <a:avLst/>
          </a:prstGeom>
          <a:solidFill>
            <a:srgbClr val="88BA24">
              <a:alpha val="74902"/>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prstClr val="white"/>
              </a:solidFill>
            </a:endParaRPr>
          </a:p>
        </p:txBody>
      </p:sp>
      <p:sp>
        <p:nvSpPr>
          <p:cNvPr id="6" name="Title 5"/>
          <p:cNvSpPr>
            <a:spLocks noGrp="1"/>
          </p:cNvSpPr>
          <p:nvPr>
            <p:ph type="title" idx="4294967295"/>
          </p:nvPr>
        </p:nvSpPr>
        <p:spPr>
          <a:xfrm>
            <a:off x="7485061" y="2514600"/>
            <a:ext cx="4175126" cy="3329780"/>
          </a:xfrm>
        </p:spPr>
        <p:txBody>
          <a:bodyPr>
            <a:noAutofit/>
          </a:bodyPr>
          <a:lstStyle/>
          <a:p>
            <a:pPr lvl="0" algn="ctr"/>
            <a:r>
              <a:rPr lang="en-US" sz="6000" dirty="0">
                <a:solidFill>
                  <a:schemeClr val="bg1"/>
                </a:solidFill>
              </a:rPr>
              <a:t>4</a:t>
            </a:r>
            <a:r>
              <a:rPr lang="en-US" sz="6000" dirty="0" smtClean="0">
                <a:solidFill>
                  <a:schemeClr val="bg1"/>
                </a:solidFill>
              </a:rPr>
              <a:t>. Budget &amp; Resource Constraints</a:t>
            </a:r>
            <a:endParaRPr lang="en-US" sz="6000" dirty="0">
              <a:solidFill>
                <a:schemeClr val="bg1"/>
              </a:solidFill>
            </a:endParaRPr>
          </a:p>
        </p:txBody>
      </p:sp>
    </p:spTree>
    <p:extLst>
      <p:ext uri="{BB962C8B-B14F-4D97-AF65-F5344CB8AC3E}">
        <p14:creationId xmlns:p14="http://schemas.microsoft.com/office/powerpoint/2010/main" val="22986499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ounded Rectangle 2"/>
          <p:cNvSpPr/>
          <p:nvPr/>
        </p:nvSpPr>
        <p:spPr>
          <a:xfrm>
            <a:off x="401067" y="3324342"/>
            <a:ext cx="7276150" cy="3284738"/>
          </a:xfrm>
          <a:prstGeom prst="roundRect">
            <a:avLst>
              <a:gd name="adj" fmla="val 8087"/>
            </a:avLst>
          </a:prstGeom>
          <a:solidFill>
            <a:srgbClr val="FFFFFF">
              <a:alpha val="85098"/>
            </a:srgbClr>
          </a:solidFill>
          <a:ln w="38100">
            <a:solidFill>
              <a:schemeClr val="accent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3200" b="1" dirty="0" smtClean="0">
                <a:solidFill>
                  <a:schemeClr val="tx2"/>
                </a:solidFill>
              </a:rPr>
              <a:t>Organizational Benefits</a:t>
            </a:r>
          </a:p>
          <a:p>
            <a:pPr>
              <a:lnSpc>
                <a:spcPct val="50000"/>
              </a:lnSpc>
            </a:pPr>
            <a:endParaRPr lang="en-US" sz="3200" b="1" dirty="0" smtClean="0">
              <a:solidFill>
                <a:schemeClr val="tx2"/>
              </a:solidFill>
            </a:endParaRPr>
          </a:p>
          <a:p>
            <a:pPr marL="285750" indent="-285750">
              <a:buFont typeface="Arial"/>
              <a:buChar char="•"/>
            </a:pPr>
            <a:r>
              <a:rPr lang="en-US" sz="2000" b="1" dirty="0" smtClean="0">
                <a:solidFill>
                  <a:schemeClr val="tx2"/>
                </a:solidFill>
              </a:rPr>
              <a:t>More Affordable - </a:t>
            </a:r>
            <a:r>
              <a:rPr lang="en-US" sz="2000" dirty="0" smtClean="0">
                <a:solidFill>
                  <a:schemeClr val="tx2"/>
                </a:solidFill>
              </a:rPr>
              <a:t>Cuts Development Costs 50%-75%</a:t>
            </a:r>
          </a:p>
          <a:p>
            <a:pPr marL="285750" indent="-285750">
              <a:buFont typeface="Arial"/>
              <a:buChar char="•"/>
            </a:pPr>
            <a:r>
              <a:rPr lang="en-US" sz="2000" b="1" dirty="0" smtClean="0">
                <a:solidFill>
                  <a:schemeClr val="tx2"/>
                </a:solidFill>
              </a:rPr>
              <a:t>More Agile - </a:t>
            </a:r>
            <a:r>
              <a:rPr lang="en-US" sz="2000" dirty="0" smtClean="0">
                <a:solidFill>
                  <a:schemeClr val="tx2"/>
                </a:solidFill>
              </a:rPr>
              <a:t>Increases Speed to Launch 300%</a:t>
            </a:r>
          </a:p>
          <a:p>
            <a:pPr marL="285750" indent="-285750">
              <a:buFont typeface="Arial"/>
              <a:buChar char="•"/>
            </a:pPr>
            <a:r>
              <a:rPr lang="en-US" sz="2000" b="1" dirty="0">
                <a:solidFill>
                  <a:srgbClr val="1C1C1C"/>
                </a:solidFill>
              </a:rPr>
              <a:t>Increases </a:t>
            </a:r>
            <a:r>
              <a:rPr lang="en-US" sz="2000" b="1" dirty="0" smtClean="0">
                <a:solidFill>
                  <a:srgbClr val="1C1C1C"/>
                </a:solidFill>
              </a:rPr>
              <a:t>Completion Rates - </a:t>
            </a:r>
            <a:r>
              <a:rPr lang="en-US" sz="2000" dirty="0" smtClean="0">
                <a:solidFill>
                  <a:srgbClr val="1C1C1C"/>
                </a:solidFill>
              </a:rPr>
              <a:t>Up to 75%-95%</a:t>
            </a:r>
            <a:endParaRPr lang="en-US" sz="2000" dirty="0">
              <a:solidFill>
                <a:srgbClr val="1C1C1C"/>
              </a:solidFill>
            </a:endParaRPr>
          </a:p>
          <a:p>
            <a:pPr marL="285750" indent="-285750">
              <a:buFont typeface="Arial"/>
              <a:buChar char="•"/>
            </a:pPr>
            <a:r>
              <a:rPr lang="en-US" sz="2000" b="1" dirty="0" smtClean="0">
                <a:solidFill>
                  <a:schemeClr val="tx2"/>
                </a:solidFill>
              </a:rPr>
              <a:t>Easier to Manage/Update </a:t>
            </a:r>
          </a:p>
          <a:p>
            <a:pPr marL="285750" indent="-285750">
              <a:buFont typeface="Arial"/>
              <a:buChar char="•"/>
            </a:pPr>
            <a:r>
              <a:rPr lang="en-US" sz="2000" b="1" dirty="0">
                <a:solidFill>
                  <a:srgbClr val="1C1C1C"/>
                </a:solidFill>
              </a:rPr>
              <a:t>Decreases Administrative </a:t>
            </a:r>
            <a:r>
              <a:rPr lang="en-US" sz="2000" b="1" dirty="0" smtClean="0">
                <a:solidFill>
                  <a:srgbClr val="1C1C1C"/>
                </a:solidFill>
              </a:rPr>
              <a:t>Burden</a:t>
            </a:r>
            <a:endParaRPr lang="en-US" sz="2000" b="1" dirty="0">
              <a:solidFill>
                <a:srgbClr val="1C1C1C"/>
              </a:solidFill>
            </a:endParaRPr>
          </a:p>
          <a:p>
            <a:pPr marL="285750" indent="-285750">
              <a:buFont typeface="Arial"/>
              <a:buChar char="•"/>
            </a:pPr>
            <a:r>
              <a:rPr lang="en-US" sz="2000" b="1" dirty="0" smtClean="0">
                <a:solidFill>
                  <a:srgbClr val="1C1C1C"/>
                </a:solidFill>
              </a:rPr>
              <a:t>Wider Utility</a:t>
            </a:r>
          </a:p>
          <a:p>
            <a:pPr marL="285750" indent="-285750">
              <a:buFont typeface="Arial"/>
              <a:buChar char="•"/>
            </a:pPr>
            <a:r>
              <a:rPr lang="en-US" sz="2000" b="1" dirty="0" smtClean="0">
                <a:solidFill>
                  <a:srgbClr val="1C1C1C"/>
                </a:solidFill>
              </a:rPr>
              <a:t>Supports Globalization and Localization</a:t>
            </a:r>
          </a:p>
        </p:txBody>
      </p:sp>
    </p:spTree>
    <p:extLst>
      <p:ext uri="{BB962C8B-B14F-4D97-AF65-F5344CB8AC3E}">
        <p14:creationId xmlns:p14="http://schemas.microsoft.com/office/powerpoint/2010/main" val="2428629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Oval 6"/>
          <p:cNvSpPr/>
          <p:nvPr/>
        </p:nvSpPr>
        <p:spPr>
          <a:xfrm>
            <a:off x="277812" y="190500"/>
            <a:ext cx="4572000" cy="4572000"/>
          </a:xfrm>
          <a:prstGeom prst="ellipse">
            <a:avLst/>
          </a:prstGeom>
          <a:solidFill>
            <a:srgbClr val="88BA24">
              <a:alpha val="74902"/>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prstClr val="white"/>
              </a:solidFill>
            </a:endParaRPr>
          </a:p>
        </p:txBody>
      </p:sp>
      <p:sp>
        <p:nvSpPr>
          <p:cNvPr id="6" name="Title 5"/>
          <p:cNvSpPr>
            <a:spLocks noGrp="1"/>
          </p:cNvSpPr>
          <p:nvPr>
            <p:ph type="title" idx="4294967295"/>
          </p:nvPr>
        </p:nvSpPr>
        <p:spPr>
          <a:xfrm>
            <a:off x="476249" y="190500"/>
            <a:ext cx="4175126" cy="4572000"/>
          </a:xfrm>
        </p:spPr>
        <p:txBody>
          <a:bodyPr>
            <a:noAutofit/>
          </a:bodyPr>
          <a:lstStyle/>
          <a:p>
            <a:pPr lvl="0" algn="ctr"/>
            <a:r>
              <a:rPr lang="en-US" sz="6000" dirty="0">
                <a:solidFill>
                  <a:schemeClr val="bg1"/>
                </a:solidFill>
              </a:rPr>
              <a:t>5</a:t>
            </a:r>
            <a:r>
              <a:rPr lang="en-US" sz="6000" dirty="0" smtClean="0">
                <a:solidFill>
                  <a:schemeClr val="bg1"/>
                </a:solidFill>
              </a:rPr>
              <a:t>. Need to Reach More Learners</a:t>
            </a:r>
            <a:endParaRPr lang="en-US" sz="6000" dirty="0">
              <a:solidFill>
                <a:schemeClr val="bg1"/>
              </a:solidFill>
            </a:endParaRPr>
          </a:p>
        </p:txBody>
      </p:sp>
    </p:spTree>
    <p:extLst>
      <p:ext uri="{BB962C8B-B14F-4D97-AF65-F5344CB8AC3E}">
        <p14:creationId xmlns:p14="http://schemas.microsoft.com/office/powerpoint/2010/main" val="72126859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457200" y="3009900"/>
            <a:ext cx="11372850" cy="828675"/>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457200" y="3009900"/>
            <a:ext cx="11372850" cy="828675"/>
          </a:xfrm>
        </p:spPr>
        <p:txBody>
          <a:bodyPr/>
          <a:lstStyle/>
          <a:p>
            <a:pPr algn="ctr"/>
            <a:r>
              <a:rPr lang="en-US" dirty="0" smtClean="0">
                <a:solidFill>
                  <a:schemeClr val="bg1"/>
                </a:solidFill>
              </a:rPr>
              <a:t>82% of Workers Don’t Have Desks!</a:t>
            </a:r>
            <a:endParaRPr lang="en-US" dirty="0">
              <a:solidFill>
                <a:schemeClr val="bg1"/>
              </a:solidFill>
            </a:endParaRPr>
          </a:p>
        </p:txBody>
      </p:sp>
    </p:spTree>
    <p:extLst>
      <p:ext uri="{BB962C8B-B14F-4D97-AF65-F5344CB8AC3E}">
        <p14:creationId xmlns:p14="http://schemas.microsoft.com/office/powerpoint/2010/main" val="49076788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0" y="0"/>
            <a:ext cx="3601039" cy="6858000"/>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5"/>
          <p:cNvSpPr txBox="1">
            <a:spLocks/>
          </p:cNvSpPr>
          <p:nvPr/>
        </p:nvSpPr>
        <p:spPr>
          <a:xfrm>
            <a:off x="327436" y="1397127"/>
            <a:ext cx="3000223" cy="5361891"/>
          </a:xfrm>
          <a:prstGeom prst="rect">
            <a:avLst/>
          </a:prstGeom>
        </p:spPr>
        <p:txBody>
          <a:bodyPr vert="horz" lIns="91422" tIns="45712" rIns="91422" bIns="45712" numCol="1" rtlCol="0">
            <a:noAutofit/>
          </a:bodyPr>
          <a:lstStyle>
            <a:lvl1pPr marL="228555" indent="-228555" algn="l" defTabSz="91421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65" indent="-228555" algn="l" defTabSz="91421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0" indent="-228555" algn="l" defTabSz="914216" rtl="0" eaLnBrk="1" latinLnBrk="0" hangingPunct="1">
              <a:lnSpc>
                <a:spcPct val="90000"/>
              </a:lnSpc>
              <a:spcBef>
                <a:spcPts val="500"/>
              </a:spcBef>
              <a:buFont typeface="Arial" panose="020B0604020202020204" pitchFamily="34" charset="0"/>
              <a:buChar char="•"/>
              <a:defRPr sz="2100" kern="1200">
                <a:solidFill>
                  <a:schemeClr val="tx1"/>
                </a:solidFill>
                <a:latin typeface="+mn-lt"/>
                <a:ea typeface="+mn-ea"/>
                <a:cs typeface="+mn-cs"/>
              </a:defRPr>
            </a:lvl3pPr>
            <a:lvl4pPr marL="1599880" indent="-228555" algn="l" defTabSz="91421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90" indent="-228555" algn="l" defTabSz="91421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5" algn="l" defTabSz="91421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7" indent="-228555" algn="l" defTabSz="91421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5" algn="l" defTabSz="91421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5" algn="l" defTabSz="91421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pPr>
            <a:r>
              <a:rPr lang="en-US" sz="1600" b="1" dirty="0" smtClean="0">
                <a:solidFill>
                  <a:srgbClr val="000000"/>
                </a:solidFill>
              </a:rPr>
              <a:t>Field Repair/Service</a:t>
            </a:r>
          </a:p>
          <a:p>
            <a:pPr>
              <a:lnSpc>
                <a:spcPct val="100000"/>
              </a:lnSpc>
              <a:spcBef>
                <a:spcPts val="0"/>
              </a:spcBef>
              <a:spcAft>
                <a:spcPts val="600"/>
              </a:spcAft>
            </a:pPr>
            <a:r>
              <a:rPr lang="en-US" sz="1600" b="1" dirty="0" smtClean="0">
                <a:solidFill>
                  <a:srgbClr val="000000"/>
                </a:solidFill>
              </a:rPr>
              <a:t>Medical Professionals</a:t>
            </a:r>
          </a:p>
          <a:p>
            <a:pPr>
              <a:lnSpc>
                <a:spcPct val="100000"/>
              </a:lnSpc>
              <a:spcBef>
                <a:spcPts val="0"/>
              </a:spcBef>
              <a:spcAft>
                <a:spcPts val="600"/>
              </a:spcAft>
            </a:pPr>
            <a:r>
              <a:rPr lang="en-US" sz="1600" b="1" dirty="0" smtClean="0">
                <a:solidFill>
                  <a:srgbClr val="000000"/>
                </a:solidFill>
              </a:rPr>
              <a:t>Plant/Manufacturing</a:t>
            </a:r>
          </a:p>
          <a:p>
            <a:pPr>
              <a:lnSpc>
                <a:spcPct val="100000"/>
              </a:lnSpc>
              <a:spcBef>
                <a:spcPts val="0"/>
              </a:spcBef>
              <a:spcAft>
                <a:spcPts val="600"/>
              </a:spcAft>
            </a:pPr>
            <a:r>
              <a:rPr lang="en-US" sz="1600" b="1" dirty="0" smtClean="0">
                <a:solidFill>
                  <a:srgbClr val="000000"/>
                </a:solidFill>
              </a:rPr>
              <a:t>Distribution/Warehouse</a:t>
            </a:r>
          </a:p>
          <a:p>
            <a:pPr>
              <a:lnSpc>
                <a:spcPct val="100000"/>
              </a:lnSpc>
              <a:spcBef>
                <a:spcPts val="0"/>
              </a:spcBef>
              <a:spcAft>
                <a:spcPts val="600"/>
              </a:spcAft>
            </a:pPr>
            <a:r>
              <a:rPr lang="en-US" sz="1600" b="1" dirty="0" smtClean="0">
                <a:solidFill>
                  <a:srgbClr val="000000"/>
                </a:solidFill>
              </a:rPr>
              <a:t>Construction/HVAC</a:t>
            </a:r>
          </a:p>
          <a:p>
            <a:pPr>
              <a:lnSpc>
                <a:spcPct val="100000"/>
              </a:lnSpc>
              <a:spcBef>
                <a:spcPts val="0"/>
              </a:spcBef>
              <a:spcAft>
                <a:spcPts val="600"/>
              </a:spcAft>
            </a:pPr>
            <a:r>
              <a:rPr lang="en-US" sz="1600" b="1" dirty="0" smtClean="0">
                <a:solidFill>
                  <a:srgbClr val="000000"/>
                </a:solidFill>
              </a:rPr>
              <a:t>Field Engineers</a:t>
            </a:r>
          </a:p>
          <a:p>
            <a:pPr>
              <a:lnSpc>
                <a:spcPct val="100000"/>
              </a:lnSpc>
              <a:spcBef>
                <a:spcPts val="0"/>
              </a:spcBef>
              <a:spcAft>
                <a:spcPts val="600"/>
              </a:spcAft>
            </a:pPr>
            <a:r>
              <a:rPr lang="en-US" sz="1600" b="1" dirty="0" smtClean="0">
                <a:solidFill>
                  <a:srgbClr val="000000"/>
                </a:solidFill>
              </a:rPr>
              <a:t>Retail</a:t>
            </a:r>
          </a:p>
          <a:p>
            <a:pPr>
              <a:lnSpc>
                <a:spcPct val="100000"/>
              </a:lnSpc>
              <a:spcBef>
                <a:spcPts val="0"/>
              </a:spcBef>
              <a:spcAft>
                <a:spcPts val="600"/>
              </a:spcAft>
            </a:pPr>
            <a:r>
              <a:rPr lang="en-US" sz="1600" b="1" dirty="0" smtClean="0">
                <a:solidFill>
                  <a:srgbClr val="000000"/>
                </a:solidFill>
              </a:rPr>
              <a:t>Field Sales</a:t>
            </a:r>
          </a:p>
          <a:p>
            <a:pPr>
              <a:lnSpc>
                <a:spcPct val="100000"/>
              </a:lnSpc>
              <a:spcBef>
                <a:spcPts val="0"/>
              </a:spcBef>
              <a:spcAft>
                <a:spcPts val="600"/>
              </a:spcAft>
            </a:pPr>
            <a:r>
              <a:rPr lang="en-US" sz="1600" b="1" dirty="0" smtClean="0">
                <a:solidFill>
                  <a:srgbClr val="000000"/>
                </a:solidFill>
              </a:rPr>
              <a:t>Energy Workers</a:t>
            </a:r>
          </a:p>
          <a:p>
            <a:pPr>
              <a:lnSpc>
                <a:spcPct val="100000"/>
              </a:lnSpc>
              <a:spcBef>
                <a:spcPts val="0"/>
              </a:spcBef>
              <a:spcAft>
                <a:spcPts val="600"/>
              </a:spcAft>
            </a:pPr>
            <a:r>
              <a:rPr lang="en-US" sz="1600" b="1" dirty="0">
                <a:solidFill>
                  <a:srgbClr val="000000"/>
                </a:solidFill>
              </a:rPr>
              <a:t>Agriculture</a:t>
            </a:r>
          </a:p>
          <a:p>
            <a:pPr>
              <a:lnSpc>
                <a:spcPct val="100000"/>
              </a:lnSpc>
              <a:spcBef>
                <a:spcPts val="0"/>
              </a:spcBef>
              <a:spcAft>
                <a:spcPts val="600"/>
              </a:spcAft>
            </a:pPr>
            <a:r>
              <a:rPr lang="en-US" sz="1600" b="1" dirty="0">
                <a:solidFill>
                  <a:srgbClr val="000000"/>
                </a:solidFill>
              </a:rPr>
              <a:t>Home/Remote Workers</a:t>
            </a:r>
          </a:p>
          <a:p>
            <a:pPr>
              <a:lnSpc>
                <a:spcPct val="100000"/>
              </a:lnSpc>
              <a:spcBef>
                <a:spcPts val="0"/>
              </a:spcBef>
              <a:spcAft>
                <a:spcPts val="600"/>
              </a:spcAft>
            </a:pPr>
            <a:r>
              <a:rPr lang="en-US" sz="1600" b="1" dirty="0" smtClean="0">
                <a:solidFill>
                  <a:srgbClr val="000000"/>
                </a:solidFill>
              </a:rPr>
              <a:t>Transportation/Trucking</a:t>
            </a:r>
            <a:endParaRPr lang="en-US" sz="1600" b="1" dirty="0">
              <a:solidFill>
                <a:srgbClr val="000000"/>
              </a:solidFill>
            </a:endParaRPr>
          </a:p>
          <a:p>
            <a:pPr>
              <a:lnSpc>
                <a:spcPct val="100000"/>
              </a:lnSpc>
              <a:spcBef>
                <a:spcPts val="0"/>
              </a:spcBef>
              <a:spcAft>
                <a:spcPts val="600"/>
              </a:spcAft>
            </a:pPr>
            <a:r>
              <a:rPr lang="en-US" sz="1600" b="1" dirty="0">
                <a:solidFill>
                  <a:srgbClr val="000000"/>
                </a:solidFill>
              </a:rPr>
              <a:t>Local Delivery</a:t>
            </a:r>
          </a:p>
          <a:p>
            <a:pPr>
              <a:lnSpc>
                <a:spcPct val="100000"/>
              </a:lnSpc>
              <a:spcBef>
                <a:spcPts val="0"/>
              </a:spcBef>
              <a:spcAft>
                <a:spcPts val="600"/>
              </a:spcAft>
            </a:pPr>
            <a:r>
              <a:rPr lang="en-US" sz="1600" b="1" dirty="0" smtClean="0">
                <a:solidFill>
                  <a:srgbClr val="000000"/>
                </a:solidFill>
              </a:rPr>
              <a:t>Government</a:t>
            </a:r>
          </a:p>
          <a:p>
            <a:pPr>
              <a:lnSpc>
                <a:spcPct val="100000"/>
              </a:lnSpc>
              <a:spcBef>
                <a:spcPts val="0"/>
              </a:spcBef>
              <a:spcAft>
                <a:spcPts val="600"/>
              </a:spcAft>
            </a:pPr>
            <a:r>
              <a:rPr lang="en-US" sz="1600" b="1" dirty="0" smtClean="0">
                <a:solidFill>
                  <a:srgbClr val="000000"/>
                </a:solidFill>
              </a:rPr>
              <a:t>Teacher</a:t>
            </a:r>
            <a:endParaRPr lang="en-US" sz="1600" b="1" dirty="0">
              <a:solidFill>
                <a:srgbClr val="000000"/>
              </a:solidFill>
            </a:endParaRPr>
          </a:p>
          <a:p>
            <a:pPr>
              <a:lnSpc>
                <a:spcPct val="100000"/>
              </a:lnSpc>
              <a:spcBef>
                <a:spcPts val="0"/>
              </a:spcBef>
            </a:pPr>
            <a:endParaRPr lang="en-US" sz="1600" b="1" dirty="0">
              <a:solidFill>
                <a:srgbClr val="000000"/>
              </a:solidFill>
            </a:endParaRPr>
          </a:p>
        </p:txBody>
      </p:sp>
      <p:sp>
        <p:nvSpPr>
          <p:cNvPr id="4" name="TextBox 3"/>
          <p:cNvSpPr txBox="1"/>
          <p:nvPr/>
        </p:nvSpPr>
        <p:spPr>
          <a:xfrm>
            <a:off x="299158" y="196799"/>
            <a:ext cx="3113344" cy="1200329"/>
          </a:xfrm>
          <a:prstGeom prst="rect">
            <a:avLst/>
          </a:prstGeom>
          <a:noFill/>
        </p:spPr>
        <p:txBody>
          <a:bodyPr wrap="square" rtlCol="0">
            <a:spAutoFit/>
          </a:bodyPr>
          <a:lstStyle/>
          <a:p>
            <a:r>
              <a:rPr lang="en-US" sz="3600" b="1" dirty="0" smtClean="0">
                <a:solidFill>
                  <a:srgbClr val="000000"/>
                </a:solidFill>
              </a:rPr>
              <a:t>No Desk, </a:t>
            </a:r>
            <a:br>
              <a:rPr lang="en-US" sz="3600" b="1" dirty="0" smtClean="0">
                <a:solidFill>
                  <a:srgbClr val="000000"/>
                </a:solidFill>
              </a:rPr>
            </a:br>
            <a:r>
              <a:rPr lang="en-US" sz="3600" b="1" dirty="0" smtClean="0">
                <a:solidFill>
                  <a:srgbClr val="000000"/>
                </a:solidFill>
              </a:rPr>
              <a:t>No Problem!</a:t>
            </a:r>
            <a:endParaRPr lang="en-US" sz="3600" b="1" dirty="0">
              <a:solidFill>
                <a:srgbClr val="000000"/>
              </a:solidFill>
            </a:endParaRPr>
          </a:p>
        </p:txBody>
      </p:sp>
    </p:spTree>
    <p:extLst>
      <p:ext uri="{BB962C8B-B14F-4D97-AF65-F5344CB8AC3E}">
        <p14:creationId xmlns:p14="http://schemas.microsoft.com/office/powerpoint/2010/main" val="31824032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233363"/>
            <a:ext cx="9829800" cy="1325562"/>
          </a:xfrm>
        </p:spPr>
        <p:txBody>
          <a:bodyPr/>
          <a:lstStyle/>
          <a:p>
            <a:r>
              <a:rPr lang="en-US" dirty="0">
                <a:solidFill>
                  <a:schemeClr val="bg1"/>
                </a:solidFill>
              </a:rPr>
              <a:t>Newest </a:t>
            </a:r>
            <a:r>
              <a:rPr lang="en-US" dirty="0" smtClean="0">
                <a:solidFill>
                  <a:schemeClr val="bg1"/>
                </a:solidFill>
              </a:rPr>
              <a:t>Trends </a:t>
            </a:r>
            <a:r>
              <a:rPr lang="en-US" dirty="0">
                <a:solidFill>
                  <a:schemeClr val="bg1"/>
                </a:solidFill>
              </a:rPr>
              <a:t>in Learning</a:t>
            </a:r>
          </a:p>
        </p:txBody>
      </p:sp>
      <p:sp>
        <p:nvSpPr>
          <p:cNvPr id="3" name="Content Placeholder 2"/>
          <p:cNvSpPr>
            <a:spLocks noGrp="1"/>
          </p:cNvSpPr>
          <p:nvPr>
            <p:ph sz="half" idx="4294967295"/>
          </p:nvPr>
        </p:nvSpPr>
        <p:spPr>
          <a:xfrm>
            <a:off x="685799" y="1533525"/>
            <a:ext cx="8086725" cy="3228975"/>
          </a:xfrm>
        </p:spPr>
        <p:txBody>
          <a:bodyPr numCol="2">
            <a:normAutofit/>
          </a:bodyPr>
          <a:lstStyle/>
          <a:p>
            <a:pPr>
              <a:spcAft>
                <a:spcPts val="1200"/>
              </a:spcAft>
              <a:buFont typeface="Wingdings" charset="2"/>
              <a:buChar char="ü"/>
            </a:pPr>
            <a:r>
              <a:rPr lang="en-US" b="1" dirty="0" smtClean="0">
                <a:solidFill>
                  <a:schemeClr val="bg1"/>
                </a:solidFill>
              </a:rPr>
              <a:t> Chunked</a:t>
            </a:r>
            <a:endParaRPr lang="en-US" b="1" dirty="0">
              <a:solidFill>
                <a:schemeClr val="bg1"/>
              </a:solidFill>
            </a:endParaRPr>
          </a:p>
          <a:p>
            <a:pPr>
              <a:spcAft>
                <a:spcPts val="1200"/>
              </a:spcAft>
              <a:buFont typeface="Wingdings" charset="2"/>
              <a:buChar char="ü"/>
            </a:pPr>
            <a:r>
              <a:rPr lang="en-US" b="1" dirty="0" smtClean="0">
                <a:solidFill>
                  <a:schemeClr val="bg1"/>
                </a:solidFill>
              </a:rPr>
              <a:t> Social</a:t>
            </a:r>
            <a:endParaRPr lang="en-US" b="1" dirty="0">
              <a:solidFill>
                <a:schemeClr val="bg1"/>
              </a:solidFill>
            </a:endParaRPr>
          </a:p>
          <a:p>
            <a:pPr>
              <a:spcAft>
                <a:spcPts val="1200"/>
              </a:spcAft>
              <a:buFont typeface="Wingdings" charset="2"/>
              <a:buChar char="ü"/>
            </a:pPr>
            <a:r>
              <a:rPr lang="en-US" b="1" dirty="0" smtClean="0">
                <a:solidFill>
                  <a:schemeClr val="bg1"/>
                </a:solidFill>
              </a:rPr>
              <a:t> Mobile</a:t>
            </a:r>
            <a:endParaRPr lang="en-US" b="1" dirty="0">
              <a:solidFill>
                <a:schemeClr val="bg1"/>
              </a:solidFill>
            </a:endParaRPr>
          </a:p>
          <a:p>
            <a:pPr>
              <a:spcAft>
                <a:spcPts val="1200"/>
              </a:spcAft>
              <a:buFont typeface="Wingdings" charset="2"/>
              <a:buChar char="ü"/>
            </a:pPr>
            <a:r>
              <a:rPr lang="en-US" b="1" dirty="0" smtClean="0">
                <a:solidFill>
                  <a:schemeClr val="bg1"/>
                </a:solidFill>
              </a:rPr>
              <a:t> Virtual </a:t>
            </a:r>
            <a:endParaRPr lang="en-US" b="1" dirty="0">
              <a:solidFill>
                <a:schemeClr val="bg1"/>
              </a:solidFill>
            </a:endParaRPr>
          </a:p>
          <a:p>
            <a:pPr>
              <a:spcAft>
                <a:spcPts val="1200"/>
              </a:spcAft>
              <a:buFont typeface="Wingdings" charset="2"/>
              <a:buChar char="ü"/>
            </a:pPr>
            <a:r>
              <a:rPr lang="en-US" b="1" dirty="0" smtClean="0">
                <a:solidFill>
                  <a:schemeClr val="bg1"/>
                </a:solidFill>
              </a:rPr>
              <a:t> Gamified</a:t>
            </a:r>
            <a:endParaRPr lang="en-US" b="1" dirty="0">
              <a:solidFill>
                <a:schemeClr val="bg1"/>
              </a:solidFill>
            </a:endParaRPr>
          </a:p>
          <a:p>
            <a:pPr>
              <a:spcAft>
                <a:spcPts val="1200"/>
              </a:spcAft>
              <a:buFont typeface="Wingdings" charset="2"/>
              <a:buChar char="ü"/>
            </a:pPr>
            <a:r>
              <a:rPr lang="en-US" b="1" dirty="0" smtClean="0">
                <a:solidFill>
                  <a:schemeClr val="bg1"/>
                </a:solidFill>
              </a:rPr>
              <a:t> Adaptive</a:t>
            </a:r>
            <a:endParaRPr lang="en-US" b="1" dirty="0">
              <a:solidFill>
                <a:schemeClr val="bg1"/>
              </a:solidFill>
            </a:endParaRPr>
          </a:p>
          <a:p>
            <a:pPr>
              <a:spcAft>
                <a:spcPts val="1200"/>
              </a:spcAft>
              <a:buFont typeface="Wingdings" charset="2"/>
              <a:buChar char="ü"/>
            </a:pPr>
            <a:r>
              <a:rPr lang="en-US" b="1" dirty="0" smtClean="0">
                <a:solidFill>
                  <a:schemeClr val="bg1"/>
                </a:solidFill>
              </a:rPr>
              <a:t> Experiential</a:t>
            </a:r>
          </a:p>
          <a:p>
            <a:pPr>
              <a:spcAft>
                <a:spcPts val="1200"/>
              </a:spcAft>
              <a:buFont typeface="Wingdings" charset="2"/>
              <a:buChar char="ü"/>
            </a:pPr>
            <a:r>
              <a:rPr lang="en-US" b="1" dirty="0" smtClean="0">
                <a:solidFill>
                  <a:schemeClr val="bg1"/>
                </a:solidFill>
              </a:rPr>
              <a:t> Blended</a:t>
            </a:r>
            <a:endParaRPr lang="en-US" b="1" dirty="0">
              <a:solidFill>
                <a:schemeClr val="bg1"/>
              </a:solidFill>
            </a:endParaRPr>
          </a:p>
          <a:p>
            <a:pPr>
              <a:spcAft>
                <a:spcPts val="1200"/>
              </a:spcAft>
              <a:buFont typeface="Wingdings" charset="2"/>
              <a:buChar char="ü"/>
            </a:pPr>
            <a:r>
              <a:rPr lang="en-US" b="1" dirty="0" smtClean="0">
                <a:solidFill>
                  <a:srgbClr val="99CC32"/>
                </a:solidFill>
              </a:rPr>
              <a:t> Convenient</a:t>
            </a:r>
            <a:endParaRPr lang="en-US" b="1" dirty="0">
              <a:solidFill>
                <a:srgbClr val="99CC32"/>
              </a:solidFill>
            </a:endParaRPr>
          </a:p>
        </p:txBody>
      </p:sp>
    </p:spTree>
    <p:extLst>
      <p:ext uri="{BB962C8B-B14F-4D97-AF65-F5344CB8AC3E}">
        <p14:creationId xmlns:p14="http://schemas.microsoft.com/office/powerpoint/2010/main" val="391958311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rot="20826331">
            <a:off x="319497" y="977601"/>
            <a:ext cx="4292060" cy="769441"/>
          </a:xfrm>
          <a:prstGeom prst="rect">
            <a:avLst/>
          </a:prstGeom>
        </p:spPr>
        <p:txBody>
          <a:bodyPr wrap="none">
            <a:spAutoFit/>
          </a:bodyPr>
          <a:lstStyle/>
          <a:p>
            <a:r>
              <a:rPr lang="en-US" sz="4400" b="1" dirty="0">
                <a:solidFill>
                  <a:srgbClr val="CB0014"/>
                </a:solidFill>
                <a:latin typeface="MV Boli" panose="02000500030200090000" pitchFamily="2" charset="0"/>
                <a:cs typeface="MV Boli" panose="02000500030200090000" pitchFamily="2" charset="0"/>
              </a:rPr>
              <a:t>Audio V</a:t>
            </a:r>
            <a:r>
              <a:rPr lang="en-US" sz="4400" b="1" dirty="0" smtClean="0">
                <a:solidFill>
                  <a:srgbClr val="CB0014"/>
                </a:solidFill>
                <a:latin typeface="MV Boli" panose="02000500030200090000" pitchFamily="2" charset="0"/>
                <a:cs typeface="MV Boli" panose="02000500030200090000" pitchFamily="2" charset="0"/>
              </a:rPr>
              <a:t>ersions</a:t>
            </a:r>
            <a:endParaRPr lang="en-US" sz="4400" b="1" dirty="0">
              <a:solidFill>
                <a:srgbClr val="CB0014"/>
              </a:solidFill>
              <a:latin typeface="MV Boli" panose="02000500030200090000" pitchFamily="2" charset="0"/>
              <a:cs typeface="MV Boli" panose="02000500030200090000" pitchFamily="2" charset="0"/>
            </a:endParaRPr>
          </a:p>
        </p:txBody>
      </p:sp>
      <p:sp>
        <p:nvSpPr>
          <p:cNvPr id="3" name="Striped Right Arrow 2"/>
          <p:cNvSpPr/>
          <p:nvPr/>
        </p:nvSpPr>
        <p:spPr>
          <a:xfrm rot="5400000">
            <a:off x="8191501" y="2364752"/>
            <a:ext cx="1102547" cy="962714"/>
          </a:xfrm>
          <a:prstGeom prst="stripedRightArrow">
            <a:avLst/>
          </a:prstGeom>
          <a:solidFill>
            <a:srgbClr val="466883"/>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466883"/>
              </a:solidFill>
            </a:endParaRPr>
          </a:p>
        </p:txBody>
      </p:sp>
      <p:sp>
        <p:nvSpPr>
          <p:cNvPr id="4" name="TextBox 3"/>
          <p:cNvSpPr txBox="1"/>
          <p:nvPr/>
        </p:nvSpPr>
        <p:spPr>
          <a:xfrm>
            <a:off x="7820025" y="1894725"/>
            <a:ext cx="1885950" cy="400110"/>
          </a:xfrm>
          <a:prstGeom prst="rect">
            <a:avLst/>
          </a:prstGeom>
          <a:noFill/>
        </p:spPr>
        <p:txBody>
          <a:bodyPr wrap="square" rtlCol="0">
            <a:spAutoFit/>
          </a:bodyPr>
          <a:lstStyle/>
          <a:p>
            <a:pPr algn="ctr"/>
            <a:r>
              <a:rPr lang="en-US" sz="2000" dirty="0" smtClean="0">
                <a:solidFill>
                  <a:srgbClr val="466883"/>
                </a:solidFill>
                <a:latin typeface="Arial Black" panose="020B0A04020102020204" pitchFamily="34" charset="0"/>
              </a:rPr>
              <a:t>DOWNLOAD</a:t>
            </a:r>
            <a:endParaRPr lang="en-US" sz="2000" dirty="0">
              <a:solidFill>
                <a:srgbClr val="466883"/>
              </a:solidFill>
              <a:latin typeface="Arial Black" panose="020B0A04020102020204" pitchFamily="34" charset="0"/>
            </a:endParaRPr>
          </a:p>
        </p:txBody>
      </p:sp>
    </p:spTree>
    <p:extLst>
      <p:ext uri="{BB962C8B-B14F-4D97-AF65-F5344CB8AC3E}">
        <p14:creationId xmlns:p14="http://schemas.microsoft.com/office/powerpoint/2010/main" val="324837664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Oval 6"/>
          <p:cNvSpPr/>
          <p:nvPr/>
        </p:nvSpPr>
        <p:spPr>
          <a:xfrm>
            <a:off x="277812" y="2133600"/>
            <a:ext cx="4572000" cy="4572000"/>
          </a:xfrm>
          <a:prstGeom prst="ellipse">
            <a:avLst/>
          </a:prstGeom>
          <a:solidFill>
            <a:srgbClr val="88BA24">
              <a:alpha val="74902"/>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prstClr val="white"/>
              </a:solidFill>
            </a:endParaRPr>
          </a:p>
        </p:txBody>
      </p:sp>
      <p:sp>
        <p:nvSpPr>
          <p:cNvPr id="6" name="Title 5"/>
          <p:cNvSpPr>
            <a:spLocks noGrp="1"/>
          </p:cNvSpPr>
          <p:nvPr>
            <p:ph type="title" idx="4294967295"/>
          </p:nvPr>
        </p:nvSpPr>
        <p:spPr>
          <a:xfrm>
            <a:off x="476249" y="2133600"/>
            <a:ext cx="4175126" cy="4572000"/>
          </a:xfrm>
        </p:spPr>
        <p:txBody>
          <a:bodyPr>
            <a:noAutofit/>
          </a:bodyPr>
          <a:lstStyle/>
          <a:p>
            <a:pPr lvl="0" algn="ctr"/>
            <a:r>
              <a:rPr lang="en-US" sz="6000" dirty="0">
                <a:solidFill>
                  <a:schemeClr val="bg1"/>
                </a:solidFill>
              </a:rPr>
              <a:t>6</a:t>
            </a:r>
            <a:r>
              <a:rPr lang="en-US" sz="6000" dirty="0" smtClean="0">
                <a:solidFill>
                  <a:schemeClr val="bg1"/>
                </a:solidFill>
              </a:rPr>
              <a:t>. Leverage Technology Advances</a:t>
            </a:r>
            <a:endParaRPr lang="en-US" sz="6000" dirty="0">
              <a:solidFill>
                <a:schemeClr val="bg1"/>
              </a:solidFill>
            </a:endParaRPr>
          </a:p>
        </p:txBody>
      </p:sp>
    </p:spTree>
    <p:extLst>
      <p:ext uri="{BB962C8B-B14F-4D97-AF65-F5344CB8AC3E}">
        <p14:creationId xmlns:p14="http://schemas.microsoft.com/office/powerpoint/2010/main" val="106494967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6" name="Group 15"/>
          <p:cNvGrpSpPr/>
          <p:nvPr/>
        </p:nvGrpSpPr>
        <p:grpSpPr>
          <a:xfrm>
            <a:off x="363992" y="639913"/>
            <a:ext cx="2124075" cy="1638656"/>
            <a:chOff x="594334" y="339593"/>
            <a:chExt cx="2124075" cy="1638656"/>
          </a:xfrm>
        </p:grpSpPr>
        <p:sp>
          <p:nvSpPr>
            <p:cNvPr id="3" name="Cloud Callout 2"/>
            <p:cNvSpPr/>
            <p:nvPr/>
          </p:nvSpPr>
          <p:spPr>
            <a:xfrm rot="1327149">
              <a:off x="594334" y="339593"/>
              <a:ext cx="2124075" cy="1638656"/>
            </a:xfrm>
            <a:prstGeom prst="cloudCallout">
              <a:avLst>
                <a:gd name="adj1" fmla="val 25172"/>
                <a:gd name="adj2" fmla="val 13163"/>
              </a:avLst>
            </a:prstGeom>
            <a:solidFill>
              <a:srgbClr val="CB20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3190" y="682822"/>
              <a:ext cx="1730248" cy="908381"/>
            </a:xfrm>
            <a:prstGeom prst="rect">
              <a:avLst/>
            </a:prstGeom>
            <a:ln>
              <a:noFill/>
            </a:ln>
            <a:effectLst/>
          </p:spPr>
        </p:pic>
      </p:grpSp>
      <p:grpSp>
        <p:nvGrpSpPr>
          <p:cNvPr id="14" name="Group 13"/>
          <p:cNvGrpSpPr/>
          <p:nvPr/>
        </p:nvGrpSpPr>
        <p:grpSpPr>
          <a:xfrm>
            <a:off x="4323068" y="622900"/>
            <a:ext cx="2617788" cy="2095500"/>
            <a:chOff x="3801031" y="440534"/>
            <a:chExt cx="2617788" cy="2095500"/>
          </a:xfrm>
        </p:grpSpPr>
        <p:sp>
          <p:nvSpPr>
            <p:cNvPr id="5" name="Cloud Callout 4"/>
            <p:cNvSpPr/>
            <p:nvPr/>
          </p:nvSpPr>
          <p:spPr>
            <a:xfrm rot="20565350" flipH="1">
              <a:off x="3801031" y="440534"/>
              <a:ext cx="2617788" cy="2095500"/>
            </a:xfrm>
            <a:prstGeom prst="cloudCallout">
              <a:avLst>
                <a:gd name="adj1" fmla="val -31272"/>
                <a:gd name="adj2" fmla="val 5151"/>
              </a:avLst>
            </a:prstGeom>
            <a:solidFill>
              <a:srgbClr val="99CC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094101" y="782438"/>
              <a:ext cx="1905000" cy="1270000"/>
            </a:xfrm>
            <a:prstGeom prst="rect">
              <a:avLst/>
            </a:prstGeom>
            <a:ln>
              <a:noFill/>
            </a:ln>
            <a:effectLst/>
          </p:spPr>
        </p:pic>
      </p:grpSp>
      <p:grpSp>
        <p:nvGrpSpPr>
          <p:cNvPr id="17" name="Group 16"/>
          <p:cNvGrpSpPr/>
          <p:nvPr/>
        </p:nvGrpSpPr>
        <p:grpSpPr>
          <a:xfrm>
            <a:off x="4018957" y="3998445"/>
            <a:ext cx="2828925" cy="1876425"/>
            <a:chOff x="4334929" y="3443296"/>
            <a:chExt cx="2828925" cy="1876425"/>
          </a:xfrm>
        </p:grpSpPr>
        <p:sp>
          <p:nvSpPr>
            <p:cNvPr id="4" name="Cloud Callout 3"/>
            <p:cNvSpPr/>
            <p:nvPr/>
          </p:nvSpPr>
          <p:spPr>
            <a:xfrm rot="20894756" flipH="1">
              <a:off x="4334929" y="3443296"/>
              <a:ext cx="2828925" cy="1876425"/>
            </a:xfrm>
            <a:prstGeom prst="cloudCallout">
              <a:avLst>
                <a:gd name="adj1" fmla="val -7752"/>
                <a:gd name="adj2" fmla="val 25214"/>
              </a:avLst>
            </a:prstGeom>
            <a:solidFill>
              <a:srgbClr val="DC1D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56895" y="3779982"/>
              <a:ext cx="2032000" cy="1143000"/>
            </a:xfrm>
            <a:prstGeom prst="rect">
              <a:avLst/>
            </a:prstGeom>
            <a:ln>
              <a:noFill/>
            </a:ln>
            <a:effectLst/>
          </p:spPr>
        </p:pic>
      </p:grpSp>
      <p:grpSp>
        <p:nvGrpSpPr>
          <p:cNvPr id="15" name="Group 14"/>
          <p:cNvGrpSpPr/>
          <p:nvPr/>
        </p:nvGrpSpPr>
        <p:grpSpPr>
          <a:xfrm>
            <a:off x="738871" y="2612471"/>
            <a:ext cx="3959076" cy="1625937"/>
            <a:chOff x="797819" y="2469175"/>
            <a:chExt cx="3959076" cy="1625937"/>
          </a:xfrm>
        </p:grpSpPr>
        <p:sp>
          <p:nvSpPr>
            <p:cNvPr id="6" name="Cloud Callout 5"/>
            <p:cNvSpPr/>
            <p:nvPr/>
          </p:nvSpPr>
          <p:spPr>
            <a:xfrm>
              <a:off x="797819" y="2469175"/>
              <a:ext cx="3959076" cy="1625937"/>
            </a:xfrm>
            <a:prstGeom prst="cloudCallout">
              <a:avLst>
                <a:gd name="adj1" fmla="val 32336"/>
                <a:gd name="adj2" fmla="val -37089"/>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626064" y="2673252"/>
              <a:ext cx="2511425" cy="1106730"/>
            </a:xfrm>
            <a:prstGeom prst="rect">
              <a:avLst/>
            </a:prstGeom>
            <a:ln>
              <a:noFill/>
            </a:ln>
            <a:effectLst/>
          </p:spPr>
        </p:pic>
      </p:grpSp>
      <p:sp>
        <p:nvSpPr>
          <p:cNvPr id="11" name="TextBox 10"/>
          <p:cNvSpPr txBox="1"/>
          <p:nvPr/>
        </p:nvSpPr>
        <p:spPr>
          <a:xfrm>
            <a:off x="8397046" y="4487990"/>
            <a:ext cx="2826012" cy="954107"/>
          </a:xfrm>
          <a:prstGeom prst="rect">
            <a:avLst/>
          </a:prstGeom>
          <a:noFill/>
        </p:spPr>
        <p:txBody>
          <a:bodyPr wrap="square" rtlCol="0">
            <a:spAutoFit/>
          </a:bodyPr>
          <a:lstStyle/>
          <a:p>
            <a:pPr algn="ctr"/>
            <a:r>
              <a:rPr lang="en-US" sz="2800" b="1" dirty="0" smtClean="0">
                <a:solidFill>
                  <a:srgbClr val="FF6600"/>
                </a:solidFill>
              </a:rPr>
              <a:t>HDTV Quality </a:t>
            </a:r>
            <a:br>
              <a:rPr lang="en-US" sz="2800" b="1" dirty="0" smtClean="0">
                <a:solidFill>
                  <a:srgbClr val="FF6600"/>
                </a:solidFill>
              </a:rPr>
            </a:br>
            <a:r>
              <a:rPr lang="en-US" sz="2800" b="1" dirty="0" smtClean="0">
                <a:solidFill>
                  <a:srgbClr val="FF6600"/>
                </a:solidFill>
              </a:rPr>
              <a:t>and Beyond</a:t>
            </a:r>
            <a:endParaRPr lang="en-US" sz="2800" b="1" dirty="0">
              <a:solidFill>
                <a:srgbClr val="FF6600"/>
              </a:solidFill>
            </a:endParaRPr>
          </a:p>
        </p:txBody>
      </p:sp>
      <p:grpSp>
        <p:nvGrpSpPr>
          <p:cNvPr id="18" name="Group 17"/>
          <p:cNvGrpSpPr/>
          <p:nvPr/>
        </p:nvGrpSpPr>
        <p:grpSpPr>
          <a:xfrm>
            <a:off x="212300" y="4441670"/>
            <a:ext cx="2714531" cy="2095500"/>
            <a:chOff x="8769159" y="4885534"/>
            <a:chExt cx="2714531" cy="2095500"/>
          </a:xfrm>
        </p:grpSpPr>
        <p:sp>
          <p:nvSpPr>
            <p:cNvPr id="12" name="Cloud Callout 11"/>
            <p:cNvSpPr/>
            <p:nvPr/>
          </p:nvSpPr>
          <p:spPr>
            <a:xfrm rot="20565350" flipH="1">
              <a:off x="8817531" y="4885534"/>
              <a:ext cx="2617788" cy="2095500"/>
            </a:xfrm>
            <a:prstGeom prst="cloudCallout">
              <a:avLst>
                <a:gd name="adj1" fmla="val -31272"/>
                <a:gd name="adj2" fmla="val 51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8769159" y="5380522"/>
              <a:ext cx="2714531" cy="1155032"/>
            </a:xfrm>
            <a:prstGeom prst="rect">
              <a:avLst/>
            </a:prstGeom>
          </p:spPr>
        </p:pic>
      </p:grpSp>
    </p:spTree>
    <p:extLst>
      <p:ext uri="{BB962C8B-B14F-4D97-AF65-F5344CB8AC3E}">
        <p14:creationId xmlns:p14="http://schemas.microsoft.com/office/powerpoint/2010/main" val="34884306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9916" y="1114428"/>
            <a:ext cx="6704780" cy="1325563"/>
          </a:xfrm>
        </p:spPr>
        <p:txBody>
          <a:bodyPr>
            <a:normAutofit fontScale="90000"/>
          </a:bodyPr>
          <a:lstStyle/>
          <a:p>
            <a:r>
              <a:rPr lang="en-US" sz="8500" dirty="0" smtClean="0">
                <a:solidFill>
                  <a:srgbClr val="FFFF00"/>
                </a:solidFill>
              </a:rPr>
              <a:t>Buyer beware!    </a:t>
            </a:r>
            <a:r>
              <a:rPr lang="en-US" dirty="0" smtClean="0">
                <a:solidFill>
                  <a:srgbClr val="FFFF00"/>
                </a:solidFill>
              </a:rPr>
              <a:t/>
            </a:r>
            <a:br>
              <a:rPr lang="en-US" dirty="0" smtClean="0">
                <a:solidFill>
                  <a:srgbClr val="FFFF00"/>
                </a:solidFill>
              </a:rPr>
            </a:br>
            <a:r>
              <a:rPr lang="en-US" i="1" dirty="0" smtClean="0">
                <a:solidFill>
                  <a:srgbClr val="FFFF00"/>
                </a:solidFill>
              </a:rPr>
              <a:t>Pinch to zoom  is a retrofit!</a:t>
            </a:r>
            <a:endParaRPr lang="en-US" i="1" dirty="0">
              <a:solidFill>
                <a:srgbClr val="FFFF00"/>
              </a:solidFill>
            </a:endParaRPr>
          </a:p>
        </p:txBody>
      </p:sp>
      <p:sp>
        <p:nvSpPr>
          <p:cNvPr id="6" name="TextBox 5"/>
          <p:cNvSpPr txBox="1"/>
          <p:nvPr/>
        </p:nvSpPr>
        <p:spPr>
          <a:xfrm>
            <a:off x="787400" y="2963687"/>
            <a:ext cx="5753100" cy="2862312"/>
          </a:xfrm>
          <a:prstGeom prst="rect">
            <a:avLst/>
          </a:prstGeom>
          <a:noFill/>
        </p:spPr>
        <p:txBody>
          <a:bodyPr wrap="square" lIns="91428" tIns="45715" rIns="91428" bIns="45715" rtlCol="0">
            <a:spAutoFit/>
          </a:bodyPr>
          <a:lstStyle/>
          <a:p>
            <a:pPr marL="571500" indent="-571500">
              <a:buFont typeface="Arial" panose="020B0604020202020204" pitchFamily="34" charset="0"/>
              <a:buChar char="•"/>
            </a:pPr>
            <a:r>
              <a:rPr lang="en-US" sz="3600" b="1" dirty="0">
                <a:solidFill>
                  <a:schemeClr val="tx2"/>
                </a:solidFill>
              </a:rPr>
              <a:t>Mobile “Friendly”</a:t>
            </a:r>
          </a:p>
          <a:p>
            <a:pPr marL="571500" indent="-571500">
              <a:buFont typeface="Arial" panose="020B0604020202020204" pitchFamily="34" charset="0"/>
              <a:buChar char="•"/>
            </a:pPr>
            <a:r>
              <a:rPr lang="en-US" sz="3600" b="1" dirty="0">
                <a:solidFill>
                  <a:schemeClr val="tx2"/>
                </a:solidFill>
              </a:rPr>
              <a:t>Mobile “Ready”</a:t>
            </a:r>
          </a:p>
          <a:p>
            <a:pPr marL="571500" indent="-571500">
              <a:buFont typeface="Arial" panose="020B0604020202020204" pitchFamily="34" charset="0"/>
              <a:buChar char="•"/>
            </a:pPr>
            <a:r>
              <a:rPr lang="en-US" sz="3600" b="1" dirty="0">
                <a:solidFill>
                  <a:schemeClr val="tx2"/>
                </a:solidFill>
              </a:rPr>
              <a:t>Mobile “Responsive”</a:t>
            </a:r>
          </a:p>
          <a:p>
            <a:pPr marL="571500" indent="-571500">
              <a:buFont typeface="Arial" panose="020B0604020202020204" pitchFamily="34" charset="0"/>
              <a:buChar char="•"/>
            </a:pPr>
            <a:r>
              <a:rPr lang="en-US" sz="3600" b="1" dirty="0">
                <a:solidFill>
                  <a:schemeClr val="tx2"/>
                </a:solidFill>
              </a:rPr>
              <a:t>Mobile “Adaptive”</a:t>
            </a:r>
          </a:p>
          <a:p>
            <a:endParaRPr lang="en-US" sz="3600" dirty="0">
              <a:solidFill>
                <a:schemeClr val="tx2"/>
              </a:solidFill>
            </a:endParaRPr>
          </a:p>
        </p:txBody>
      </p:sp>
    </p:spTree>
    <p:extLst>
      <p:ext uri="{BB962C8B-B14F-4D97-AF65-F5344CB8AC3E}">
        <p14:creationId xmlns:p14="http://schemas.microsoft.com/office/powerpoint/2010/main" val="335369880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65125"/>
            <a:ext cx="12192000" cy="1325563"/>
          </a:xfrm>
        </p:spPr>
        <p:txBody>
          <a:bodyPr>
            <a:normAutofit/>
          </a:bodyPr>
          <a:lstStyle/>
          <a:p>
            <a:pPr algn="ctr"/>
            <a:r>
              <a:rPr lang="en-US" sz="5400" dirty="0" smtClean="0">
                <a:solidFill>
                  <a:srgbClr val="88BA24"/>
                </a:solidFill>
              </a:rPr>
              <a:t>Mobile Design Differences</a:t>
            </a:r>
            <a:endParaRPr lang="en-US" sz="5400" dirty="0">
              <a:solidFill>
                <a:srgbClr val="88BA24"/>
              </a:solidFill>
            </a:endParaRPr>
          </a:p>
        </p:txBody>
      </p:sp>
      <p:sp>
        <p:nvSpPr>
          <p:cNvPr id="5" name="Rectangle 4"/>
          <p:cNvSpPr/>
          <p:nvPr/>
        </p:nvSpPr>
        <p:spPr>
          <a:xfrm>
            <a:off x="838201" y="3884957"/>
            <a:ext cx="3758312" cy="2057347"/>
          </a:xfrm>
          <a:prstGeom prst="rect">
            <a:avLst/>
          </a:prstGeom>
        </p:spPr>
        <p:txBody>
          <a:bodyPr wrap="square" lIns="117211" tIns="58605" rIns="117211" bIns="58605">
            <a:spAutoFit/>
          </a:bodyPr>
          <a:lstStyle/>
          <a:p>
            <a:r>
              <a:rPr lang="en-US" b="1" dirty="0">
                <a:solidFill>
                  <a:srgbClr val="88BA24"/>
                </a:solidFill>
              </a:rPr>
              <a:t>M</a:t>
            </a:r>
            <a:r>
              <a:rPr lang="en-US" b="1" dirty="0" smtClean="0">
                <a:solidFill>
                  <a:srgbClr val="88BA24"/>
                </a:solidFill>
              </a:rPr>
              <a:t>obile First</a:t>
            </a:r>
            <a:r>
              <a:rPr lang="en-US" dirty="0" smtClean="0">
                <a:solidFill>
                  <a:srgbClr val="1C1C1C"/>
                </a:solidFill>
              </a:rPr>
              <a:t/>
            </a:r>
            <a:br>
              <a:rPr lang="en-US" dirty="0" smtClean="0">
                <a:solidFill>
                  <a:srgbClr val="1C1C1C"/>
                </a:solidFill>
              </a:rPr>
            </a:br>
            <a:r>
              <a:rPr lang="en-US" dirty="0" smtClean="0">
                <a:solidFill>
                  <a:srgbClr val="1C1C1C"/>
                </a:solidFill>
              </a:rPr>
              <a:t>The user experience was designed for mobile phones before any other version, so it displays perfectly with no extra adjustments and video quality looks the best.</a:t>
            </a:r>
            <a:endParaRPr lang="en-US" dirty="0" smtClean="0"/>
          </a:p>
        </p:txBody>
      </p:sp>
      <p:sp>
        <p:nvSpPr>
          <p:cNvPr id="6" name="Rectangle 5"/>
          <p:cNvSpPr/>
          <p:nvPr/>
        </p:nvSpPr>
        <p:spPr>
          <a:xfrm>
            <a:off x="4765841" y="3884957"/>
            <a:ext cx="3578997" cy="2057347"/>
          </a:xfrm>
          <a:prstGeom prst="rect">
            <a:avLst/>
          </a:prstGeom>
        </p:spPr>
        <p:txBody>
          <a:bodyPr wrap="square" lIns="117211" tIns="58605" rIns="117211" bIns="58605">
            <a:spAutoFit/>
          </a:bodyPr>
          <a:lstStyle/>
          <a:p>
            <a:r>
              <a:rPr lang="en-US" b="1" dirty="0" smtClean="0">
                <a:solidFill>
                  <a:srgbClr val="F18B13"/>
                </a:solidFill>
              </a:rPr>
              <a:t>Responsive</a:t>
            </a:r>
            <a:endParaRPr lang="en-US" dirty="0" smtClean="0">
              <a:solidFill>
                <a:srgbClr val="F18B13"/>
              </a:solidFill>
            </a:endParaRPr>
          </a:p>
          <a:p>
            <a:r>
              <a:rPr lang="en-US" dirty="0" smtClean="0">
                <a:solidFill>
                  <a:srgbClr val="1C1C1C"/>
                </a:solidFill>
              </a:rPr>
              <a:t>You may have to ‘pinch and zoom’ to view the content on a mobile device. Video quality can be less. This is usually a retrofit to make older content and apps mobile friendly.</a:t>
            </a:r>
            <a:endParaRPr lang="en-US" dirty="0">
              <a:solidFill>
                <a:srgbClr val="1C1C1C"/>
              </a:solidFill>
            </a:endParaRPr>
          </a:p>
        </p:txBody>
      </p:sp>
      <p:sp>
        <p:nvSpPr>
          <p:cNvPr id="7" name="Rectangle 6"/>
          <p:cNvSpPr/>
          <p:nvPr/>
        </p:nvSpPr>
        <p:spPr>
          <a:xfrm>
            <a:off x="8397785" y="3884957"/>
            <a:ext cx="3280984" cy="1780348"/>
          </a:xfrm>
          <a:prstGeom prst="rect">
            <a:avLst/>
          </a:prstGeom>
        </p:spPr>
        <p:txBody>
          <a:bodyPr wrap="square" lIns="117211" tIns="58605" rIns="117211" bIns="58605">
            <a:spAutoFit/>
          </a:bodyPr>
          <a:lstStyle/>
          <a:p>
            <a:r>
              <a:rPr lang="en-US" b="1" dirty="0" smtClean="0">
                <a:solidFill>
                  <a:srgbClr val="FF0000"/>
                </a:solidFill>
              </a:rPr>
              <a:t>Adaptive</a:t>
            </a:r>
            <a:r>
              <a:rPr lang="en-US" dirty="0" smtClean="0">
                <a:solidFill>
                  <a:srgbClr val="FF0000"/>
                </a:solidFill>
              </a:rPr>
              <a:t> </a:t>
            </a:r>
          </a:p>
          <a:p>
            <a:r>
              <a:rPr lang="en-US" dirty="0" smtClean="0">
                <a:solidFill>
                  <a:srgbClr val="1C1C1C"/>
                </a:solidFill>
              </a:rPr>
              <a:t>You need to manually select your screen size in order for the content to display correctly. Think of the TV in your family room.</a:t>
            </a:r>
            <a:endParaRPr lang="en-US" dirty="0">
              <a:solidFill>
                <a:srgbClr val="1C1C1C"/>
              </a:solidFill>
            </a:endParaRPr>
          </a:p>
        </p:txBody>
      </p:sp>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6200000">
            <a:off x="1769386" y="1413308"/>
            <a:ext cx="1623614" cy="3224789"/>
          </a:xfrm>
          <a:prstGeom prst="rect">
            <a:avLst/>
          </a:prstGeom>
        </p:spPr>
      </p:pic>
      <p:pic>
        <p:nvPicPr>
          <p:cNvPr id="11" name="Picture 10"/>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6200000">
            <a:off x="5565069" y="1318397"/>
            <a:ext cx="1645212" cy="3436207"/>
          </a:xfrm>
          <a:prstGeom prst="rect">
            <a:avLst/>
          </a:prstGeom>
        </p:spPr>
      </p:pic>
      <p:pic>
        <p:nvPicPr>
          <p:cNvPr id="12" name="Picture 11"/>
          <p:cNvPicPr>
            <a:picLocks noChangeAspect="1"/>
          </p:cNvPicPr>
          <p:nvPr/>
        </p:nvPicPr>
        <p:blipFill rotWithShape="1">
          <a:blip r:embed="rId5" cstate="screen">
            <a:extLst>
              <a:ext uri="{28A0092B-C50C-407E-A947-70E740481C1C}">
                <a14:useLocalDpi xmlns:a14="http://schemas.microsoft.com/office/drawing/2010/main"/>
              </a:ext>
            </a:extLst>
          </a:blip>
          <a:srcRect b="-6936"/>
          <a:stretch/>
        </p:blipFill>
        <p:spPr>
          <a:xfrm>
            <a:off x="8475635" y="2153572"/>
            <a:ext cx="2809840" cy="1780253"/>
          </a:xfrm>
          <a:prstGeom prst="rect">
            <a:avLst/>
          </a:prstGeom>
        </p:spPr>
      </p:pic>
      <p:sp>
        <p:nvSpPr>
          <p:cNvPr id="3" name="Rectangle 2"/>
          <p:cNvSpPr/>
          <p:nvPr/>
        </p:nvSpPr>
        <p:spPr>
          <a:xfrm>
            <a:off x="5250730" y="2386336"/>
            <a:ext cx="2328421" cy="1272008"/>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455180" y="2404458"/>
            <a:ext cx="1928145" cy="1253886"/>
          </a:xfrm>
          <a:prstGeom prst="rect">
            <a:avLst/>
          </a:prstGeom>
        </p:spPr>
      </p:pic>
      <p:pic>
        <p:nvPicPr>
          <p:cNvPr id="16" name="Picture 15"/>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8578971" y="2213896"/>
            <a:ext cx="2593619" cy="1301791"/>
          </a:xfrm>
          <a:prstGeom prst="rect">
            <a:avLst/>
          </a:prstGeom>
        </p:spPr>
      </p:pic>
      <p:pic>
        <p:nvPicPr>
          <p:cNvPr id="4" name="Picture 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385492" y="2386336"/>
            <a:ext cx="2398952" cy="1272007"/>
          </a:xfrm>
          <a:prstGeom prst="rect">
            <a:avLst/>
          </a:prstGeom>
        </p:spPr>
      </p:pic>
    </p:spTree>
    <p:extLst>
      <p:ext uri="{BB962C8B-B14F-4D97-AF65-F5344CB8AC3E}">
        <p14:creationId xmlns:p14="http://schemas.microsoft.com/office/powerpoint/2010/main" val="360639436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Oval 3"/>
          <p:cNvSpPr/>
          <p:nvPr/>
        </p:nvSpPr>
        <p:spPr>
          <a:xfrm>
            <a:off x="192087" y="1685925"/>
            <a:ext cx="4572000" cy="4572000"/>
          </a:xfrm>
          <a:prstGeom prst="ellipse">
            <a:avLst/>
          </a:prstGeom>
          <a:solidFill>
            <a:srgbClr val="88BA24">
              <a:alpha val="74902"/>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prstClr val="white"/>
              </a:solidFill>
            </a:endParaRPr>
          </a:p>
        </p:txBody>
      </p:sp>
      <p:sp>
        <p:nvSpPr>
          <p:cNvPr id="5" name="Title 5"/>
          <p:cNvSpPr txBox="1">
            <a:spLocks/>
          </p:cNvSpPr>
          <p:nvPr/>
        </p:nvSpPr>
        <p:spPr>
          <a:xfrm>
            <a:off x="390524" y="1685925"/>
            <a:ext cx="4175126" cy="4572000"/>
          </a:xfrm>
          <a:prstGeom prst="rect">
            <a:avLst/>
          </a:prstGeom>
        </p:spPr>
        <p:txBody>
          <a:bodyPr vert="horz" lIns="91422" tIns="45712" rIns="91422" bIns="45712" rtlCol="0" anchor="ctr">
            <a:noAutofit/>
          </a:bodyPr>
          <a:lstStyle>
            <a:lvl1pPr algn="l" defTabSz="914216"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smtClean="0">
                <a:solidFill>
                  <a:schemeClr val="bg1"/>
                </a:solidFill>
              </a:rPr>
              <a:t>Putting It </a:t>
            </a:r>
          </a:p>
          <a:p>
            <a:pPr algn="ctr"/>
            <a:r>
              <a:rPr lang="en-US" sz="6000" dirty="0" smtClean="0">
                <a:solidFill>
                  <a:schemeClr val="bg1"/>
                </a:solidFill>
              </a:rPr>
              <a:t>All Together</a:t>
            </a:r>
            <a:endParaRPr lang="en-US" sz="6000" dirty="0">
              <a:solidFill>
                <a:schemeClr val="bg1"/>
              </a:solidFill>
            </a:endParaRPr>
          </a:p>
        </p:txBody>
      </p:sp>
    </p:spTree>
    <p:extLst>
      <p:ext uri="{BB962C8B-B14F-4D97-AF65-F5344CB8AC3E}">
        <p14:creationId xmlns:p14="http://schemas.microsoft.com/office/powerpoint/2010/main" val="255654722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4681" y="4011971"/>
            <a:ext cx="3940277" cy="1325563"/>
          </a:xfrm>
        </p:spPr>
        <p:txBody>
          <a:bodyPr>
            <a:noAutofit/>
          </a:bodyPr>
          <a:lstStyle/>
          <a:p>
            <a:r>
              <a:rPr lang="en-US" sz="8000" dirty="0" smtClean="0">
                <a:solidFill>
                  <a:schemeClr val="tx2"/>
                </a:solidFill>
              </a:rPr>
              <a:t>Another tool for our belt</a:t>
            </a:r>
            <a:endParaRPr lang="en-US" sz="8000" dirty="0">
              <a:solidFill>
                <a:schemeClr val="tx2"/>
              </a:solidFill>
            </a:endParaRPr>
          </a:p>
        </p:txBody>
      </p:sp>
    </p:spTree>
    <p:extLst>
      <p:ext uri="{BB962C8B-B14F-4D97-AF65-F5344CB8AC3E}">
        <p14:creationId xmlns:p14="http://schemas.microsoft.com/office/powerpoint/2010/main" val="419223677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6899" t="12343" r="3112" b="12063"/>
          <a:stretch/>
        </p:blipFill>
        <p:spPr>
          <a:xfrm>
            <a:off x="134754" y="1848051"/>
            <a:ext cx="3619099" cy="1809549"/>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7715" y="2060352"/>
            <a:ext cx="3944665" cy="2386522"/>
          </a:xfrm>
          <a:prstGeom prst="rect">
            <a:avLst/>
          </a:prstGeom>
        </p:spPr>
      </p:pic>
      <p:sp>
        <p:nvSpPr>
          <p:cNvPr id="2" name="Title 1"/>
          <p:cNvSpPr>
            <a:spLocks noGrp="1"/>
          </p:cNvSpPr>
          <p:nvPr>
            <p:ph type="title" idx="4294967295"/>
          </p:nvPr>
        </p:nvSpPr>
        <p:spPr>
          <a:xfrm>
            <a:off x="497840" y="365125"/>
            <a:ext cx="10515600" cy="1325563"/>
          </a:xfrm>
        </p:spPr>
        <p:txBody>
          <a:bodyPr>
            <a:normAutofit/>
          </a:bodyPr>
          <a:lstStyle/>
          <a:p>
            <a:r>
              <a:rPr lang="en-US" sz="6600" dirty="0" smtClean="0">
                <a:solidFill>
                  <a:srgbClr val="80B925"/>
                </a:solidFill>
              </a:rPr>
              <a:t>Micro-Learning Formats</a:t>
            </a:r>
            <a:r>
              <a:rPr lang="en-US" sz="6600" dirty="0" smtClean="0"/>
              <a:t> </a:t>
            </a:r>
            <a:endParaRPr lang="en-US" sz="6600" dirty="0"/>
          </a:p>
        </p:txBody>
      </p:sp>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5716" t="3839"/>
          <a:stretch/>
        </p:blipFill>
        <p:spPr>
          <a:xfrm rot="818085">
            <a:off x="2897183" y="3757513"/>
            <a:ext cx="2370514" cy="2405612"/>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34205" y="2082015"/>
            <a:ext cx="2337945" cy="3033483"/>
          </a:xfrm>
          <a:prstGeom prst="rect">
            <a:avLst/>
          </a:prstGeom>
        </p:spPr>
      </p:pic>
      <p:sp>
        <p:nvSpPr>
          <p:cNvPr id="13" name="TextBox 12"/>
          <p:cNvSpPr txBox="1"/>
          <p:nvPr/>
        </p:nvSpPr>
        <p:spPr>
          <a:xfrm>
            <a:off x="9381558" y="1572566"/>
            <a:ext cx="1714500" cy="369332"/>
          </a:xfrm>
          <a:prstGeom prst="rect">
            <a:avLst/>
          </a:prstGeom>
          <a:noFill/>
        </p:spPr>
        <p:txBody>
          <a:bodyPr wrap="square" rtlCol="0">
            <a:spAutoFit/>
          </a:bodyPr>
          <a:lstStyle/>
          <a:p>
            <a:pPr algn="ctr"/>
            <a:r>
              <a:rPr lang="en-US" b="1" dirty="0" smtClean="0"/>
              <a:t>SCORM</a:t>
            </a:r>
            <a:endParaRPr lang="en-US" b="1" dirty="0"/>
          </a:p>
        </p:txBody>
      </p:sp>
      <p:sp>
        <p:nvSpPr>
          <p:cNvPr id="14" name="TextBox 13"/>
          <p:cNvSpPr txBox="1"/>
          <p:nvPr/>
        </p:nvSpPr>
        <p:spPr>
          <a:xfrm>
            <a:off x="5829300" y="5162917"/>
            <a:ext cx="1714500" cy="369332"/>
          </a:xfrm>
          <a:prstGeom prst="rect">
            <a:avLst/>
          </a:prstGeom>
          <a:noFill/>
        </p:spPr>
        <p:txBody>
          <a:bodyPr wrap="square" rtlCol="0">
            <a:spAutoFit/>
          </a:bodyPr>
          <a:lstStyle/>
          <a:p>
            <a:pPr algn="ctr"/>
            <a:r>
              <a:rPr lang="en-US" b="1" dirty="0" smtClean="0"/>
              <a:t>TEXT</a:t>
            </a:r>
            <a:endParaRPr lang="en-US" b="1" dirty="0"/>
          </a:p>
        </p:txBody>
      </p:sp>
      <p:sp>
        <p:nvSpPr>
          <p:cNvPr id="15" name="TextBox 14"/>
          <p:cNvSpPr txBox="1"/>
          <p:nvPr/>
        </p:nvSpPr>
        <p:spPr>
          <a:xfrm>
            <a:off x="3249613" y="4446032"/>
            <a:ext cx="1714500" cy="369332"/>
          </a:xfrm>
          <a:prstGeom prst="rect">
            <a:avLst/>
          </a:prstGeom>
          <a:noFill/>
        </p:spPr>
        <p:txBody>
          <a:bodyPr wrap="square" rtlCol="0">
            <a:spAutoFit/>
          </a:bodyPr>
          <a:lstStyle/>
          <a:p>
            <a:pPr algn="ctr"/>
            <a:r>
              <a:rPr lang="en-US" b="1" dirty="0" smtClean="0"/>
              <a:t>AUDIO</a:t>
            </a:r>
            <a:endParaRPr lang="en-US" b="1" dirty="0"/>
          </a:p>
        </p:txBody>
      </p:sp>
      <p:sp>
        <p:nvSpPr>
          <p:cNvPr id="6" name="TextBox 5"/>
          <p:cNvSpPr txBox="1"/>
          <p:nvPr/>
        </p:nvSpPr>
        <p:spPr>
          <a:xfrm>
            <a:off x="1603033" y="3467929"/>
            <a:ext cx="1321682" cy="382004"/>
          </a:xfrm>
          <a:prstGeom prst="rect">
            <a:avLst/>
          </a:prstGeom>
          <a:noFill/>
        </p:spPr>
        <p:txBody>
          <a:bodyPr wrap="square" rtlCol="0">
            <a:spAutoFit/>
          </a:bodyPr>
          <a:lstStyle/>
          <a:p>
            <a:r>
              <a:rPr lang="en-US" b="1" dirty="0" smtClean="0"/>
              <a:t>Video</a:t>
            </a:r>
            <a:endParaRPr lang="en-US" b="1" dirty="0"/>
          </a:p>
        </p:txBody>
      </p:sp>
      <p:pic>
        <p:nvPicPr>
          <p:cNvPr id="10" name="Picture 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765999" y="2333026"/>
            <a:ext cx="1768175" cy="2479604"/>
          </a:xfrm>
          <a:prstGeom prst="rect">
            <a:avLst/>
          </a:prstGeom>
        </p:spPr>
      </p:pic>
      <p:pic>
        <p:nvPicPr>
          <p:cNvPr id="18" name="Picture 1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932245" y="2265650"/>
            <a:ext cx="2481313" cy="1566237"/>
          </a:xfrm>
          <a:prstGeom prst="rect">
            <a:avLst/>
          </a:prstGeom>
        </p:spPr>
      </p:pic>
      <p:pic>
        <p:nvPicPr>
          <p:cNvPr id="19" name="Picture 18"/>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93844" y="2055218"/>
            <a:ext cx="2377095" cy="1329586"/>
          </a:xfrm>
          <a:prstGeom prst="rect">
            <a:avLst/>
          </a:prstGeom>
        </p:spPr>
      </p:pic>
    </p:spTree>
    <p:extLst>
      <p:ext uri="{BB962C8B-B14F-4D97-AF65-F5344CB8AC3E}">
        <p14:creationId xmlns:p14="http://schemas.microsoft.com/office/powerpoint/2010/main" val="323411996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61974" y="365125"/>
            <a:ext cx="9953625" cy="1325563"/>
          </a:xfrm>
        </p:spPr>
        <p:txBody>
          <a:bodyPr/>
          <a:lstStyle/>
          <a:p>
            <a:r>
              <a:rPr lang="en-US" dirty="0" smtClean="0">
                <a:solidFill>
                  <a:srgbClr val="EC002C"/>
                </a:solidFill>
              </a:rPr>
              <a:t>Best Micro-Learning</a:t>
            </a:r>
            <a:endParaRPr lang="en-US" dirty="0">
              <a:solidFill>
                <a:srgbClr val="EC002C"/>
              </a:solidFill>
            </a:endParaRPr>
          </a:p>
        </p:txBody>
      </p:sp>
      <p:sp>
        <p:nvSpPr>
          <p:cNvPr id="3" name="Content Placeholder 2"/>
          <p:cNvSpPr>
            <a:spLocks noGrp="1"/>
          </p:cNvSpPr>
          <p:nvPr>
            <p:ph idx="4294967295"/>
          </p:nvPr>
        </p:nvSpPr>
        <p:spPr>
          <a:xfrm>
            <a:off x="561974" y="1690688"/>
            <a:ext cx="10086976" cy="4665668"/>
          </a:xfrm>
        </p:spPr>
        <p:txBody>
          <a:bodyPr>
            <a:normAutofit fontScale="92500" lnSpcReduction="10000"/>
          </a:bodyPr>
          <a:lstStyle/>
          <a:p>
            <a:pPr>
              <a:spcAft>
                <a:spcPts val="1200"/>
              </a:spcAft>
            </a:pPr>
            <a:r>
              <a:rPr lang="en-US" dirty="0" smtClean="0">
                <a:solidFill>
                  <a:schemeClr val="tx2"/>
                </a:solidFill>
              </a:rPr>
              <a:t>Small but complete </a:t>
            </a:r>
            <a:br>
              <a:rPr lang="en-US" dirty="0" smtClean="0">
                <a:solidFill>
                  <a:schemeClr val="tx2"/>
                </a:solidFill>
              </a:rPr>
            </a:br>
            <a:r>
              <a:rPr lang="en-US" dirty="0" smtClean="0">
                <a:solidFill>
                  <a:schemeClr val="tx2"/>
                </a:solidFill>
              </a:rPr>
              <a:t>learning experience</a:t>
            </a:r>
          </a:p>
          <a:p>
            <a:pPr>
              <a:spcAft>
                <a:spcPts val="1200"/>
              </a:spcAft>
            </a:pPr>
            <a:r>
              <a:rPr lang="en-US" dirty="0" smtClean="0">
                <a:solidFill>
                  <a:schemeClr val="tx2"/>
                </a:solidFill>
              </a:rPr>
              <a:t>Bite-sized chunks</a:t>
            </a:r>
          </a:p>
          <a:p>
            <a:pPr>
              <a:spcAft>
                <a:spcPts val="1200"/>
              </a:spcAft>
            </a:pPr>
            <a:r>
              <a:rPr lang="en-US" dirty="0" smtClean="0">
                <a:solidFill>
                  <a:schemeClr val="tx2"/>
                </a:solidFill>
              </a:rPr>
              <a:t>Step-by-step structure</a:t>
            </a:r>
          </a:p>
          <a:p>
            <a:pPr>
              <a:spcAft>
                <a:spcPts val="1200"/>
              </a:spcAft>
            </a:pPr>
            <a:r>
              <a:rPr lang="en-US" dirty="0" smtClean="0">
                <a:solidFill>
                  <a:schemeClr val="tx2"/>
                </a:solidFill>
              </a:rPr>
              <a:t>Convenient access</a:t>
            </a:r>
          </a:p>
          <a:p>
            <a:pPr>
              <a:spcAft>
                <a:spcPts val="1200"/>
              </a:spcAft>
            </a:pPr>
            <a:r>
              <a:rPr lang="en-US" dirty="0" smtClean="0">
                <a:solidFill>
                  <a:schemeClr val="tx2"/>
                </a:solidFill>
              </a:rPr>
              <a:t>Intuitive search and use</a:t>
            </a:r>
          </a:p>
          <a:p>
            <a:pPr>
              <a:spcAft>
                <a:spcPts val="1200"/>
              </a:spcAft>
            </a:pPr>
            <a:r>
              <a:rPr lang="en-US" dirty="0" smtClean="0">
                <a:solidFill>
                  <a:schemeClr val="tx2"/>
                </a:solidFill>
              </a:rPr>
              <a:t>Platform independent</a:t>
            </a:r>
          </a:p>
          <a:p>
            <a:pPr>
              <a:spcAft>
                <a:spcPts val="1200"/>
              </a:spcAft>
            </a:pPr>
            <a:r>
              <a:rPr lang="en-US" dirty="0" smtClean="0">
                <a:solidFill>
                  <a:schemeClr val="tx2"/>
                </a:solidFill>
              </a:rPr>
              <a:t>Engaging and useful</a:t>
            </a:r>
          </a:p>
          <a:p>
            <a:endParaRPr lang="en-US" dirty="0" smtClean="0"/>
          </a:p>
          <a:p>
            <a:endParaRPr lang="en-US" dirty="0"/>
          </a:p>
        </p:txBody>
      </p:sp>
    </p:spTree>
    <p:extLst>
      <p:ext uri="{BB962C8B-B14F-4D97-AF65-F5344CB8AC3E}">
        <p14:creationId xmlns:p14="http://schemas.microsoft.com/office/powerpoint/2010/main" val="91470453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screen">
            <a:extLst>
              <a:ext uri="{28A0092B-C50C-407E-A947-70E740481C1C}">
                <a14:useLocalDpi xmlns:a14="http://schemas.microsoft.com/office/drawing/2010/main"/>
              </a:ext>
            </a:extLst>
          </a:blip>
          <a:srcRect l="20741" t="2037" r="18889" b="3703"/>
          <a:stretch/>
        </p:blipFill>
        <p:spPr>
          <a:xfrm>
            <a:off x="7391400" y="180975"/>
            <a:ext cx="4140200" cy="6464300"/>
          </a:xfrm>
          <a:prstGeom prst="rect">
            <a:avLst/>
          </a:prstGeom>
        </p:spPr>
      </p:pic>
      <p:sp>
        <p:nvSpPr>
          <p:cNvPr id="2" name="Title 1"/>
          <p:cNvSpPr>
            <a:spLocks noGrp="1"/>
          </p:cNvSpPr>
          <p:nvPr>
            <p:ph type="title" idx="4294967295"/>
          </p:nvPr>
        </p:nvSpPr>
        <p:spPr>
          <a:xfrm>
            <a:off x="901700" y="365125"/>
            <a:ext cx="9613900" cy="1325563"/>
          </a:xfrm>
        </p:spPr>
        <p:txBody>
          <a:bodyPr/>
          <a:lstStyle/>
          <a:p>
            <a:r>
              <a:rPr lang="en-US" dirty="0" smtClean="0"/>
              <a:t>Part of a Blended </a:t>
            </a:r>
            <a:r>
              <a:rPr lang="en-US" dirty="0"/>
              <a:t>P</a:t>
            </a:r>
            <a:r>
              <a:rPr lang="en-US" dirty="0" smtClean="0"/>
              <a:t>rogram </a:t>
            </a:r>
            <a:endParaRPr lang="en-US" dirty="0"/>
          </a:p>
        </p:txBody>
      </p:sp>
      <p:graphicFrame>
        <p:nvGraphicFramePr>
          <p:cNvPr id="3" name="Diagram 2"/>
          <p:cNvGraphicFramePr/>
          <p:nvPr>
            <p:extLst>
              <p:ext uri="{D42A27DB-BD31-4B8C-83A1-F6EECF244321}">
                <p14:modId xmlns:p14="http://schemas.microsoft.com/office/powerpoint/2010/main" val="3874414618"/>
              </p:ext>
            </p:extLst>
          </p:nvPr>
        </p:nvGraphicFramePr>
        <p:xfrm>
          <a:off x="901700" y="1511327"/>
          <a:ext cx="6731000" cy="46651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Rounded Rectangle 5"/>
          <p:cNvSpPr/>
          <p:nvPr/>
        </p:nvSpPr>
        <p:spPr>
          <a:xfrm>
            <a:off x="8953500" y="4127500"/>
            <a:ext cx="533400" cy="165100"/>
          </a:xfrm>
          <a:prstGeom prst="roundRect">
            <a:avLst/>
          </a:prstGeom>
          <a:solidFill>
            <a:srgbClr val="A5A9A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61150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924176" y="0"/>
            <a:ext cx="6438901" cy="7391400"/>
          </a:xfrm>
          <a:prstGeom prst="rect">
            <a:avLst/>
          </a:prstGeom>
          <a:solidFill>
            <a:srgbClr val="F0F0F0">
              <a:alpha val="60000"/>
            </a:srgb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prstClr val="white"/>
              </a:solidFill>
            </a:endParaRPr>
          </a:p>
        </p:txBody>
      </p:sp>
      <p:sp>
        <p:nvSpPr>
          <p:cNvPr id="8" name="Content Placeholder 7"/>
          <p:cNvSpPr>
            <a:spLocks noGrp="1"/>
          </p:cNvSpPr>
          <p:nvPr>
            <p:ph idx="4294967295"/>
          </p:nvPr>
        </p:nvSpPr>
        <p:spPr>
          <a:xfrm>
            <a:off x="3257551" y="1663700"/>
            <a:ext cx="5753099" cy="4351338"/>
          </a:xfrm>
        </p:spPr>
        <p:txBody>
          <a:bodyPr/>
          <a:lstStyle/>
          <a:p>
            <a:pPr marL="0" indent="0">
              <a:buNone/>
            </a:pPr>
            <a:r>
              <a:rPr lang="en-US" dirty="0" smtClean="0">
                <a:solidFill>
                  <a:srgbClr val="000000"/>
                </a:solidFill>
              </a:rPr>
              <a:t>Micro-learning </a:t>
            </a:r>
            <a:r>
              <a:rPr lang="en-US" dirty="0">
                <a:solidFill>
                  <a:srgbClr val="000000"/>
                </a:solidFill>
              </a:rPr>
              <a:t>is a method of learning that delivers content to employees in short, very specific bursts (think </a:t>
            </a:r>
            <a:r>
              <a:rPr lang="en-US" dirty="0" smtClean="0">
                <a:solidFill>
                  <a:srgbClr val="000000"/>
                </a:solidFill>
              </a:rPr>
              <a:t>“</a:t>
            </a:r>
            <a:r>
              <a:rPr lang="en-US" dirty="0">
                <a:solidFill>
                  <a:srgbClr val="000000"/>
                </a:solidFill>
              </a:rPr>
              <a:t>bite-sized learning” or “learning nuggets”). </a:t>
            </a:r>
            <a:r>
              <a:rPr lang="en-US" dirty="0" smtClean="0">
                <a:solidFill>
                  <a:srgbClr val="000000"/>
                </a:solidFill>
              </a:rPr>
              <a:t/>
            </a:r>
            <a:br>
              <a:rPr lang="en-US" dirty="0" smtClean="0">
                <a:solidFill>
                  <a:srgbClr val="000000"/>
                </a:solidFill>
              </a:rPr>
            </a:br>
            <a:r>
              <a:rPr lang="en-US" dirty="0" smtClean="0">
                <a:solidFill>
                  <a:srgbClr val="000000"/>
                </a:solidFill>
              </a:rPr>
              <a:t/>
            </a:r>
            <a:br>
              <a:rPr lang="en-US" dirty="0" smtClean="0">
                <a:solidFill>
                  <a:srgbClr val="000000"/>
                </a:solidFill>
              </a:rPr>
            </a:br>
            <a:r>
              <a:rPr lang="en-US" dirty="0" smtClean="0">
                <a:solidFill>
                  <a:srgbClr val="000000"/>
                </a:solidFill>
              </a:rPr>
              <a:t>Micro-learning </a:t>
            </a:r>
            <a:r>
              <a:rPr lang="en-US" dirty="0">
                <a:solidFill>
                  <a:srgbClr val="000000"/>
                </a:solidFill>
              </a:rPr>
              <a:t>activities </a:t>
            </a:r>
            <a:r>
              <a:rPr lang="en-US" dirty="0" smtClean="0">
                <a:solidFill>
                  <a:srgbClr val="000000"/>
                </a:solidFill>
              </a:rPr>
              <a:t>are </a:t>
            </a:r>
            <a:r>
              <a:rPr lang="en-US" dirty="0">
                <a:solidFill>
                  <a:srgbClr val="000000"/>
                </a:solidFill>
              </a:rPr>
              <a:t>usually completed in less than four </a:t>
            </a:r>
            <a:r>
              <a:rPr lang="en-US" dirty="0" smtClean="0">
                <a:solidFill>
                  <a:srgbClr val="000000"/>
                </a:solidFill>
              </a:rPr>
              <a:t>minutes (1-7 minutes), </a:t>
            </a:r>
            <a:r>
              <a:rPr lang="en-US" dirty="0">
                <a:solidFill>
                  <a:srgbClr val="000000"/>
                </a:solidFill>
              </a:rPr>
              <a:t>making them digestible and manageable</a:t>
            </a:r>
            <a:r>
              <a:rPr lang="en-US" dirty="0" smtClean="0">
                <a:solidFill>
                  <a:srgbClr val="000000"/>
                </a:solidFill>
              </a:rPr>
              <a:t>.</a:t>
            </a:r>
            <a:endParaRPr lang="en-US" sz="2400" baseline="30000" dirty="0">
              <a:solidFill>
                <a:srgbClr val="000000"/>
              </a:solidFill>
            </a:endParaRPr>
          </a:p>
        </p:txBody>
      </p:sp>
      <p:sp>
        <p:nvSpPr>
          <p:cNvPr id="2" name="Title 1"/>
          <p:cNvSpPr>
            <a:spLocks noGrp="1"/>
          </p:cNvSpPr>
          <p:nvPr>
            <p:ph type="title" idx="4294967295"/>
          </p:nvPr>
        </p:nvSpPr>
        <p:spPr>
          <a:xfrm>
            <a:off x="3257550" y="480639"/>
            <a:ext cx="10515600" cy="1325563"/>
          </a:xfrm>
        </p:spPr>
        <p:txBody>
          <a:bodyPr/>
          <a:lstStyle/>
          <a:p>
            <a:r>
              <a:rPr lang="en-US" dirty="0" smtClean="0">
                <a:solidFill>
                  <a:srgbClr val="000000"/>
                </a:solidFill>
              </a:rPr>
              <a:t>Micro-Learning</a:t>
            </a:r>
            <a:endParaRPr lang="en-US" dirty="0">
              <a:solidFill>
                <a:srgbClr val="000000"/>
              </a:solidFill>
            </a:endParaRPr>
          </a:p>
        </p:txBody>
      </p:sp>
    </p:spTree>
    <p:extLst>
      <p:ext uri="{BB962C8B-B14F-4D97-AF65-F5344CB8AC3E}">
        <p14:creationId xmlns:p14="http://schemas.microsoft.com/office/powerpoint/2010/main" val="262479459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3437" r="5687"/>
          <a:stretch/>
        </p:blipFill>
        <p:spPr>
          <a:xfrm>
            <a:off x="0" y="2331817"/>
            <a:ext cx="4629457" cy="4533900"/>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18314" t="11832" r="7842"/>
          <a:stretch/>
        </p:blipFill>
        <p:spPr>
          <a:xfrm>
            <a:off x="5370954" y="2182761"/>
            <a:ext cx="2546555" cy="4560760"/>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4582" r="3971"/>
          <a:stretch/>
        </p:blipFill>
        <p:spPr>
          <a:xfrm>
            <a:off x="8277226" y="1962150"/>
            <a:ext cx="3806620" cy="4891087"/>
          </a:xfrm>
          <a:prstGeom prst="rect">
            <a:avLst/>
          </a:prstGeom>
        </p:spPr>
      </p:pic>
      <p:sp>
        <p:nvSpPr>
          <p:cNvPr id="2" name="Title 4"/>
          <p:cNvSpPr txBox="1">
            <a:spLocks/>
          </p:cNvSpPr>
          <p:nvPr/>
        </p:nvSpPr>
        <p:spPr>
          <a:xfrm>
            <a:off x="0" y="365125"/>
            <a:ext cx="12192000" cy="1325563"/>
          </a:xfrm>
          <a:prstGeom prst="rect">
            <a:avLst/>
          </a:prstGeom>
        </p:spPr>
        <p:txBody>
          <a:bodyPr/>
          <a:lstStyle>
            <a:lvl1pPr algn="l" defTabSz="914216"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dirty="0" smtClean="0"/>
              <a:t>Ways to Use Micro-learning</a:t>
            </a:r>
            <a:endParaRPr lang="en-US" sz="5400" dirty="0"/>
          </a:p>
        </p:txBody>
      </p:sp>
      <p:sp>
        <p:nvSpPr>
          <p:cNvPr id="3" name="Rectangle 2"/>
          <p:cNvSpPr/>
          <p:nvPr/>
        </p:nvSpPr>
        <p:spPr>
          <a:xfrm rot="21227243">
            <a:off x="4560864" y="1477475"/>
            <a:ext cx="2368405" cy="769441"/>
          </a:xfrm>
          <a:prstGeom prst="rect">
            <a:avLst/>
          </a:prstGeom>
        </p:spPr>
        <p:txBody>
          <a:bodyPr wrap="none">
            <a:spAutoFit/>
          </a:bodyPr>
          <a:lstStyle/>
          <a:p>
            <a:pPr lvl="0" algn="ctr"/>
            <a:r>
              <a:rPr lang="en-US" sz="2200" b="1" dirty="0">
                <a:solidFill>
                  <a:srgbClr val="2E2E2E"/>
                </a:solidFill>
                <a:latin typeface="Permanent Marker" panose="02000000000000000000" pitchFamily="2" charset="0"/>
                <a:ea typeface="Permanent Marker" panose="02000000000000000000" pitchFamily="2" charset="0"/>
                <a:cs typeface="Arial Narrow"/>
              </a:rPr>
              <a:t>Serial or </a:t>
            </a:r>
            <a:r>
              <a:rPr lang="en-US" sz="2200" b="1" dirty="0" smtClean="0">
                <a:solidFill>
                  <a:srgbClr val="2E2E2E"/>
                </a:solidFill>
                <a:latin typeface="Permanent Marker" panose="02000000000000000000" pitchFamily="2" charset="0"/>
                <a:ea typeface="Permanent Marker" panose="02000000000000000000" pitchFamily="2" charset="0"/>
                <a:cs typeface="Arial Narrow"/>
              </a:rPr>
              <a:t/>
            </a:r>
            <a:br>
              <a:rPr lang="en-US" sz="2200" b="1" dirty="0" smtClean="0">
                <a:solidFill>
                  <a:srgbClr val="2E2E2E"/>
                </a:solidFill>
                <a:latin typeface="Permanent Marker" panose="02000000000000000000" pitchFamily="2" charset="0"/>
                <a:ea typeface="Permanent Marker" panose="02000000000000000000" pitchFamily="2" charset="0"/>
                <a:cs typeface="Arial Narrow"/>
              </a:rPr>
            </a:br>
            <a:r>
              <a:rPr lang="en-US" sz="2200" b="1" dirty="0" smtClean="0">
                <a:solidFill>
                  <a:srgbClr val="2E2E2E"/>
                </a:solidFill>
                <a:latin typeface="Permanent Marker" panose="02000000000000000000" pitchFamily="2" charset="0"/>
                <a:ea typeface="Permanent Marker" panose="02000000000000000000" pitchFamily="2" charset="0"/>
                <a:cs typeface="Arial Narrow"/>
              </a:rPr>
              <a:t>Linked </a:t>
            </a:r>
            <a:r>
              <a:rPr lang="en-US" sz="2200" b="1" dirty="0">
                <a:solidFill>
                  <a:srgbClr val="2E2E2E"/>
                </a:solidFill>
                <a:latin typeface="Permanent Marker" panose="02000000000000000000" pitchFamily="2" charset="0"/>
                <a:ea typeface="Permanent Marker" panose="02000000000000000000" pitchFamily="2" charset="0"/>
                <a:cs typeface="Arial Narrow"/>
              </a:rPr>
              <a:t>Modules</a:t>
            </a:r>
          </a:p>
        </p:txBody>
      </p:sp>
      <p:sp>
        <p:nvSpPr>
          <p:cNvPr id="4" name="Rectangle 3"/>
          <p:cNvSpPr/>
          <p:nvPr/>
        </p:nvSpPr>
        <p:spPr>
          <a:xfrm rot="288125">
            <a:off x="1011346" y="1609941"/>
            <a:ext cx="1971664" cy="769441"/>
          </a:xfrm>
          <a:prstGeom prst="rect">
            <a:avLst/>
          </a:prstGeom>
        </p:spPr>
        <p:txBody>
          <a:bodyPr wrap="none">
            <a:spAutoFit/>
          </a:bodyPr>
          <a:lstStyle/>
          <a:p>
            <a:pPr lvl="0" algn="ctr"/>
            <a:r>
              <a:rPr lang="en-US" sz="2200" b="1" dirty="0">
                <a:solidFill>
                  <a:srgbClr val="2E2E2E"/>
                </a:solidFill>
                <a:latin typeface="Permanent Marker" panose="02000000000000000000" pitchFamily="2" charset="0"/>
                <a:ea typeface="Permanent Marker" panose="02000000000000000000" pitchFamily="2" charset="0"/>
                <a:cs typeface="Arial Narrow"/>
              </a:rPr>
              <a:t>Pre and/or </a:t>
            </a:r>
            <a:r>
              <a:rPr lang="en-US" sz="2200" b="1" dirty="0" smtClean="0">
                <a:solidFill>
                  <a:srgbClr val="2E2E2E"/>
                </a:solidFill>
                <a:latin typeface="Permanent Marker" panose="02000000000000000000" pitchFamily="2" charset="0"/>
                <a:ea typeface="Permanent Marker" panose="02000000000000000000" pitchFamily="2" charset="0"/>
                <a:cs typeface="Arial Narrow"/>
              </a:rPr>
              <a:t/>
            </a:r>
            <a:br>
              <a:rPr lang="en-US" sz="2200" b="1" dirty="0" smtClean="0">
                <a:solidFill>
                  <a:srgbClr val="2E2E2E"/>
                </a:solidFill>
                <a:latin typeface="Permanent Marker" panose="02000000000000000000" pitchFamily="2" charset="0"/>
                <a:ea typeface="Permanent Marker" panose="02000000000000000000" pitchFamily="2" charset="0"/>
                <a:cs typeface="Arial Narrow"/>
              </a:rPr>
            </a:br>
            <a:r>
              <a:rPr lang="en-US" sz="2200" b="1" dirty="0" smtClean="0">
                <a:solidFill>
                  <a:srgbClr val="2E2E2E"/>
                </a:solidFill>
                <a:latin typeface="Permanent Marker" panose="02000000000000000000" pitchFamily="2" charset="0"/>
                <a:ea typeface="Permanent Marker" panose="02000000000000000000" pitchFamily="2" charset="0"/>
                <a:cs typeface="Arial Narrow"/>
              </a:rPr>
              <a:t>Post </a:t>
            </a:r>
            <a:r>
              <a:rPr lang="en-US" sz="2200" b="1" dirty="0">
                <a:solidFill>
                  <a:srgbClr val="2E2E2E"/>
                </a:solidFill>
                <a:latin typeface="Permanent Marker" panose="02000000000000000000" pitchFamily="2" charset="0"/>
                <a:ea typeface="Permanent Marker" panose="02000000000000000000" pitchFamily="2" charset="0"/>
                <a:cs typeface="Arial Narrow"/>
              </a:rPr>
              <a:t>Training </a:t>
            </a:r>
          </a:p>
        </p:txBody>
      </p:sp>
      <p:sp>
        <p:nvSpPr>
          <p:cNvPr id="5" name="Rectangle 4"/>
          <p:cNvSpPr/>
          <p:nvPr/>
        </p:nvSpPr>
        <p:spPr>
          <a:xfrm rot="393519">
            <a:off x="8691089" y="1564188"/>
            <a:ext cx="3144194" cy="430887"/>
          </a:xfrm>
          <a:prstGeom prst="rect">
            <a:avLst/>
          </a:prstGeom>
        </p:spPr>
        <p:txBody>
          <a:bodyPr wrap="none">
            <a:spAutoFit/>
          </a:bodyPr>
          <a:lstStyle/>
          <a:p>
            <a:pPr lvl="0"/>
            <a:r>
              <a:rPr lang="en-US" sz="2200" b="1" dirty="0">
                <a:solidFill>
                  <a:schemeClr val="tx1">
                    <a:lumMod val="50000"/>
                  </a:schemeClr>
                </a:solidFill>
                <a:latin typeface="Permanent Marker" panose="02000000000000000000" pitchFamily="2" charset="0"/>
                <a:ea typeface="Permanent Marker" panose="02000000000000000000" pitchFamily="2" charset="0"/>
                <a:cs typeface="Arial Narrow"/>
              </a:rPr>
              <a:t>Performance Support</a:t>
            </a:r>
          </a:p>
        </p:txBody>
      </p:sp>
      <p:sp>
        <p:nvSpPr>
          <p:cNvPr id="9" name="TextBox 8"/>
          <p:cNvSpPr txBox="1"/>
          <p:nvPr/>
        </p:nvSpPr>
        <p:spPr>
          <a:xfrm rot="556569">
            <a:off x="3365500" y="3911600"/>
            <a:ext cx="1041400" cy="246221"/>
          </a:xfrm>
          <a:prstGeom prst="rect">
            <a:avLst/>
          </a:prstGeom>
          <a:noFill/>
        </p:spPr>
        <p:txBody>
          <a:bodyPr wrap="square" rtlCol="0">
            <a:spAutoFit/>
          </a:bodyPr>
          <a:lstStyle/>
          <a:p>
            <a:pPr algn="ctr"/>
            <a:r>
              <a:rPr lang="en-US" sz="1000" b="1" dirty="0" smtClean="0"/>
              <a:t>Assignments</a:t>
            </a:r>
            <a:endParaRPr lang="en-US" sz="1000" b="1" dirty="0"/>
          </a:p>
        </p:txBody>
      </p:sp>
      <p:sp>
        <p:nvSpPr>
          <p:cNvPr id="12" name="TextBox 11"/>
          <p:cNvSpPr txBox="1"/>
          <p:nvPr/>
        </p:nvSpPr>
        <p:spPr>
          <a:xfrm rot="655148">
            <a:off x="3145942" y="4006926"/>
            <a:ext cx="351703" cy="1477328"/>
          </a:xfrm>
          <a:prstGeom prst="rect">
            <a:avLst/>
          </a:prstGeom>
          <a:noFill/>
        </p:spPr>
        <p:txBody>
          <a:bodyPr wrap="square" rtlCol="0">
            <a:spAutoFit/>
          </a:bodyPr>
          <a:lstStyle/>
          <a:p>
            <a:r>
              <a:rPr lang="en-US" sz="1000" dirty="0" smtClean="0"/>
              <a:t>1.</a:t>
            </a:r>
          </a:p>
          <a:p>
            <a:r>
              <a:rPr lang="en-US" sz="1000" dirty="0" smtClean="0"/>
              <a:t>2.</a:t>
            </a:r>
          </a:p>
          <a:p>
            <a:r>
              <a:rPr lang="en-US" sz="1000" dirty="0" smtClean="0"/>
              <a:t>3.</a:t>
            </a:r>
          </a:p>
          <a:p>
            <a:r>
              <a:rPr lang="en-US" sz="1000" dirty="0" smtClean="0"/>
              <a:t>4.</a:t>
            </a:r>
          </a:p>
          <a:p>
            <a:r>
              <a:rPr lang="en-US" sz="1000" dirty="0" smtClean="0"/>
              <a:t>5.</a:t>
            </a:r>
          </a:p>
          <a:p>
            <a:r>
              <a:rPr lang="en-US" sz="1000" dirty="0" smtClean="0"/>
              <a:t>6.</a:t>
            </a:r>
          </a:p>
          <a:p>
            <a:r>
              <a:rPr lang="en-US" sz="1000" dirty="0"/>
              <a:t>7</a:t>
            </a:r>
            <a:r>
              <a:rPr lang="en-US" sz="1000" dirty="0" smtClean="0"/>
              <a:t>.</a:t>
            </a:r>
          </a:p>
          <a:p>
            <a:r>
              <a:rPr lang="en-US" sz="1000" dirty="0" smtClean="0"/>
              <a:t>8.</a:t>
            </a:r>
          </a:p>
          <a:p>
            <a:r>
              <a:rPr lang="en-US" sz="1000" dirty="0" smtClean="0"/>
              <a:t>9.</a:t>
            </a:r>
            <a:endParaRPr lang="en-US" sz="1000" dirty="0"/>
          </a:p>
        </p:txBody>
      </p:sp>
    </p:spTree>
    <p:extLst>
      <p:ext uri="{BB962C8B-B14F-4D97-AF65-F5344CB8AC3E}">
        <p14:creationId xmlns:p14="http://schemas.microsoft.com/office/powerpoint/2010/main" val="294022376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t="-5000" r="-5000" b="-5000"/>
          </a:stretch>
        </a:blipFill>
        <a:effectLst/>
      </p:bgPr>
    </p:bg>
    <p:spTree>
      <p:nvGrpSpPr>
        <p:cNvPr id="1" name=""/>
        <p:cNvGrpSpPr/>
        <p:nvPr/>
      </p:nvGrpSpPr>
      <p:grpSpPr>
        <a:xfrm>
          <a:off x="0" y="0"/>
          <a:ext cx="0" cy="0"/>
          <a:chOff x="0" y="0"/>
          <a:chExt cx="0" cy="0"/>
        </a:xfrm>
      </p:grpSpPr>
      <p:sp>
        <p:nvSpPr>
          <p:cNvPr id="4" name="Content Placeholder 4"/>
          <p:cNvSpPr txBox="1">
            <a:spLocks/>
          </p:cNvSpPr>
          <p:nvPr/>
        </p:nvSpPr>
        <p:spPr>
          <a:xfrm>
            <a:off x="838200" y="2781299"/>
            <a:ext cx="10515600" cy="3395663"/>
          </a:xfrm>
          <a:prstGeom prst="rect">
            <a:avLst/>
          </a:prstGeom>
        </p:spPr>
        <p:txBody>
          <a:bodyPr>
            <a:normAutofit/>
          </a:bodyPr>
          <a:lstStyle>
            <a:lvl1pPr marL="228555" indent="-228555" algn="l" defTabSz="91421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65" indent="-228555" algn="l" defTabSz="91421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0" indent="-228555" algn="l" defTabSz="914216" rtl="0" eaLnBrk="1" latinLnBrk="0" hangingPunct="1">
              <a:lnSpc>
                <a:spcPct val="90000"/>
              </a:lnSpc>
              <a:spcBef>
                <a:spcPts val="500"/>
              </a:spcBef>
              <a:buFont typeface="Arial" panose="020B0604020202020204" pitchFamily="34" charset="0"/>
              <a:buChar char="•"/>
              <a:defRPr sz="2100" kern="1200">
                <a:solidFill>
                  <a:schemeClr val="tx1"/>
                </a:solidFill>
                <a:latin typeface="+mn-lt"/>
                <a:ea typeface="+mn-ea"/>
                <a:cs typeface="+mn-cs"/>
              </a:defRPr>
            </a:lvl3pPr>
            <a:lvl4pPr marL="1599880" indent="-228555" algn="l" defTabSz="91421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90" indent="-228555" algn="l" defTabSz="91421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5" algn="l" defTabSz="91421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7" indent="-228555" algn="l" defTabSz="91421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5" algn="l" defTabSz="91421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5" algn="l" defTabSz="91421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800" b="1" dirty="0" smtClean="0">
                <a:solidFill>
                  <a:prstClr val="white"/>
                </a:solidFill>
                <a:latin typeface="KG Blank Space Sketch" panose="02000000000000000000" pitchFamily="2" charset="0"/>
              </a:rPr>
              <a:t>What is the difference between training and performance support?</a:t>
            </a:r>
            <a:endParaRPr lang="en-US" sz="4800" b="1" dirty="0">
              <a:solidFill>
                <a:prstClr val="white"/>
              </a:solidFill>
              <a:latin typeface="KG Blank Space Sketch" panose="02000000000000000000" pitchFamily="2" charset="0"/>
            </a:endParaRPr>
          </a:p>
        </p:txBody>
      </p:sp>
      <p:sp>
        <p:nvSpPr>
          <p:cNvPr id="5" name="Title 1"/>
          <p:cNvSpPr txBox="1">
            <a:spLocks/>
          </p:cNvSpPr>
          <p:nvPr/>
        </p:nvSpPr>
        <p:spPr>
          <a:xfrm rot="21142861">
            <a:off x="838198" y="850900"/>
            <a:ext cx="5848350" cy="1325563"/>
          </a:xfrm>
          <a:prstGeom prst="rect">
            <a:avLst/>
          </a:prstGeom>
        </p:spPr>
        <p:txBody>
          <a:bodyPr/>
          <a:lstStyle>
            <a:lvl1pPr algn="l" defTabSz="914216"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solidFill>
                  <a:srgbClr val="F18B13"/>
                </a:solidFill>
                <a:latin typeface="KG Blank Space Sketch" panose="02000000000000000000" pitchFamily="2" charset="0"/>
              </a:rPr>
              <a:t>Pop Quiz Question</a:t>
            </a:r>
            <a:endParaRPr lang="en-US" dirty="0">
              <a:solidFill>
                <a:srgbClr val="F18B13"/>
              </a:solidFill>
              <a:latin typeface="KG Blank Space Sketch" panose="02000000000000000000" pitchFamily="2" charset="0"/>
            </a:endParaRPr>
          </a:p>
        </p:txBody>
      </p:sp>
      <p:sp>
        <p:nvSpPr>
          <p:cNvPr id="6" name="Arc 5"/>
          <p:cNvSpPr/>
          <p:nvPr/>
        </p:nvSpPr>
        <p:spPr>
          <a:xfrm rot="10202680">
            <a:off x="748761" y="1184479"/>
            <a:ext cx="7963440" cy="341109"/>
          </a:xfrm>
          <a:prstGeom prst="arc">
            <a:avLst>
              <a:gd name="adj1" fmla="val 11093841"/>
              <a:gd name="adj2" fmla="val 0"/>
            </a:avLst>
          </a:prstGeom>
          <a:ln w="28575"/>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a:solidFill>
                <a:srgbClr val="5C5C5C"/>
              </a:solidFill>
            </a:endParaRPr>
          </a:p>
        </p:txBody>
      </p:sp>
    </p:spTree>
    <p:extLst>
      <p:ext uri="{BB962C8B-B14F-4D97-AF65-F5344CB8AC3E}">
        <p14:creationId xmlns:p14="http://schemas.microsoft.com/office/powerpoint/2010/main" val="232375387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t="-8000" r="-45000" b="-18000"/>
          </a:stretch>
        </a:blipFill>
        <a:effectLst/>
      </p:bgPr>
    </p:bg>
    <p:spTree>
      <p:nvGrpSpPr>
        <p:cNvPr id="1" name=""/>
        <p:cNvGrpSpPr/>
        <p:nvPr/>
      </p:nvGrpSpPr>
      <p:grpSpPr>
        <a:xfrm>
          <a:off x="0" y="0"/>
          <a:ext cx="0" cy="0"/>
          <a:chOff x="0" y="0"/>
          <a:chExt cx="0" cy="0"/>
        </a:xfrm>
      </p:grpSpPr>
      <p:sp>
        <p:nvSpPr>
          <p:cNvPr id="7" name="Text Placeholder 6"/>
          <p:cNvSpPr>
            <a:spLocks noGrp="1"/>
          </p:cNvSpPr>
          <p:nvPr>
            <p:ph type="body" idx="1"/>
          </p:nvPr>
        </p:nvSpPr>
        <p:spPr>
          <a:xfrm>
            <a:off x="944564" y="1046958"/>
            <a:ext cx="5157787" cy="823912"/>
          </a:xfrm>
        </p:spPr>
        <p:txBody>
          <a:bodyPr>
            <a:normAutofit/>
          </a:bodyPr>
          <a:lstStyle/>
          <a:p>
            <a:r>
              <a:rPr lang="en-US" sz="3600" dirty="0" smtClean="0">
                <a:solidFill>
                  <a:schemeClr val="bg1"/>
                </a:solidFill>
              </a:rPr>
              <a:t>Training</a:t>
            </a:r>
            <a:endParaRPr lang="en-US" sz="3600" dirty="0">
              <a:solidFill>
                <a:schemeClr val="bg1"/>
              </a:solidFill>
            </a:endParaRPr>
          </a:p>
        </p:txBody>
      </p:sp>
      <p:sp>
        <p:nvSpPr>
          <p:cNvPr id="8" name="Content Placeholder 7"/>
          <p:cNvSpPr>
            <a:spLocks noGrp="1"/>
          </p:cNvSpPr>
          <p:nvPr>
            <p:ph sz="half" idx="2"/>
          </p:nvPr>
        </p:nvSpPr>
        <p:spPr>
          <a:xfrm>
            <a:off x="1144589" y="1962150"/>
            <a:ext cx="5157787" cy="4525329"/>
          </a:xfrm>
        </p:spPr>
        <p:txBody>
          <a:bodyPr>
            <a:normAutofit/>
          </a:bodyPr>
          <a:lstStyle/>
          <a:p>
            <a:pPr>
              <a:lnSpc>
                <a:spcPct val="150000"/>
              </a:lnSpc>
            </a:pPr>
            <a:r>
              <a:rPr lang="en-US" sz="2500" dirty="0" smtClean="0">
                <a:solidFill>
                  <a:schemeClr val="bg1"/>
                </a:solidFill>
              </a:rPr>
              <a:t>Want to </a:t>
            </a:r>
            <a:r>
              <a:rPr lang="en-US" sz="2500" b="1" dirty="0" smtClean="0">
                <a:solidFill>
                  <a:srgbClr val="88BA24"/>
                </a:solidFill>
              </a:rPr>
              <a:t>LEARN</a:t>
            </a:r>
            <a:r>
              <a:rPr lang="en-US" sz="2500" dirty="0" smtClean="0"/>
              <a:t> </a:t>
            </a:r>
            <a:r>
              <a:rPr lang="en-US" sz="2500" dirty="0" smtClean="0">
                <a:solidFill>
                  <a:schemeClr val="bg1"/>
                </a:solidFill>
              </a:rPr>
              <a:t>something</a:t>
            </a:r>
          </a:p>
          <a:p>
            <a:pPr>
              <a:lnSpc>
                <a:spcPct val="150000"/>
              </a:lnSpc>
            </a:pPr>
            <a:r>
              <a:rPr lang="en-US" sz="2500" dirty="0" smtClean="0">
                <a:solidFill>
                  <a:schemeClr val="bg1"/>
                </a:solidFill>
              </a:rPr>
              <a:t>Takes 1-hour </a:t>
            </a:r>
            <a:r>
              <a:rPr lang="en-US" sz="2500" dirty="0">
                <a:solidFill>
                  <a:schemeClr val="bg1"/>
                </a:solidFill>
              </a:rPr>
              <a:t>to several days</a:t>
            </a:r>
          </a:p>
          <a:p>
            <a:pPr>
              <a:lnSpc>
                <a:spcPct val="150000"/>
              </a:lnSpc>
            </a:pPr>
            <a:r>
              <a:rPr lang="en-US" sz="2500" dirty="0" smtClean="0">
                <a:solidFill>
                  <a:schemeClr val="bg1"/>
                </a:solidFill>
              </a:rPr>
              <a:t>Need to show mastery</a:t>
            </a:r>
          </a:p>
          <a:p>
            <a:pPr>
              <a:lnSpc>
                <a:spcPct val="150000"/>
              </a:lnSpc>
            </a:pPr>
            <a:r>
              <a:rPr lang="en-US" sz="2500" dirty="0" smtClean="0">
                <a:solidFill>
                  <a:schemeClr val="bg1"/>
                </a:solidFill>
              </a:rPr>
              <a:t>Better for certification</a:t>
            </a:r>
          </a:p>
          <a:p>
            <a:pPr>
              <a:lnSpc>
                <a:spcPct val="150000"/>
              </a:lnSpc>
            </a:pPr>
            <a:r>
              <a:rPr lang="en-US" sz="2500" dirty="0" smtClean="0">
                <a:solidFill>
                  <a:schemeClr val="bg1"/>
                </a:solidFill>
              </a:rPr>
              <a:t>SCORM, LMS </a:t>
            </a:r>
          </a:p>
          <a:p>
            <a:pPr marL="0" indent="0">
              <a:buNone/>
            </a:pPr>
            <a:endParaRPr lang="en-US" dirty="0" smtClean="0"/>
          </a:p>
          <a:p>
            <a:pPr marL="0" indent="0">
              <a:buNone/>
            </a:pPr>
            <a:endParaRPr lang="en-US" dirty="0" smtClean="0"/>
          </a:p>
          <a:p>
            <a:endParaRPr lang="en-US" dirty="0"/>
          </a:p>
        </p:txBody>
      </p:sp>
      <p:sp>
        <p:nvSpPr>
          <p:cNvPr id="9" name="Text Placeholder 8"/>
          <p:cNvSpPr>
            <a:spLocks noGrp="1"/>
          </p:cNvSpPr>
          <p:nvPr>
            <p:ph type="body" sz="quarter" idx="3"/>
          </p:nvPr>
        </p:nvSpPr>
        <p:spPr>
          <a:xfrm>
            <a:off x="6010278" y="1065374"/>
            <a:ext cx="5183188" cy="823912"/>
          </a:xfrm>
        </p:spPr>
        <p:txBody>
          <a:bodyPr>
            <a:noAutofit/>
          </a:bodyPr>
          <a:lstStyle/>
          <a:p>
            <a:r>
              <a:rPr lang="en-US" sz="3600" dirty="0" smtClean="0">
                <a:solidFill>
                  <a:schemeClr val="bg1"/>
                </a:solidFill>
              </a:rPr>
              <a:t>Performance Support</a:t>
            </a:r>
            <a:endParaRPr lang="en-US" sz="3600" dirty="0">
              <a:solidFill>
                <a:schemeClr val="bg1"/>
              </a:solidFill>
            </a:endParaRPr>
          </a:p>
        </p:txBody>
      </p:sp>
      <p:sp>
        <p:nvSpPr>
          <p:cNvPr id="10" name="Content Placeholder 9"/>
          <p:cNvSpPr>
            <a:spLocks noGrp="1"/>
          </p:cNvSpPr>
          <p:nvPr>
            <p:ph sz="quarter" idx="4"/>
          </p:nvPr>
        </p:nvSpPr>
        <p:spPr>
          <a:xfrm>
            <a:off x="6238877" y="1962150"/>
            <a:ext cx="5886447" cy="5314950"/>
          </a:xfrm>
        </p:spPr>
        <p:txBody>
          <a:bodyPr>
            <a:normAutofit/>
          </a:bodyPr>
          <a:lstStyle/>
          <a:p>
            <a:pPr>
              <a:lnSpc>
                <a:spcPct val="150000"/>
              </a:lnSpc>
            </a:pPr>
            <a:r>
              <a:rPr lang="en-US" sz="2500" dirty="0" smtClean="0">
                <a:solidFill>
                  <a:schemeClr val="bg1"/>
                </a:solidFill>
              </a:rPr>
              <a:t>Want to </a:t>
            </a:r>
            <a:r>
              <a:rPr lang="en-US" sz="2500" b="1" dirty="0" smtClean="0">
                <a:solidFill>
                  <a:srgbClr val="88BA24"/>
                </a:solidFill>
              </a:rPr>
              <a:t>DO</a:t>
            </a:r>
            <a:r>
              <a:rPr lang="en-US" sz="2500" b="1" dirty="0" smtClean="0"/>
              <a:t> </a:t>
            </a:r>
            <a:r>
              <a:rPr lang="en-US" sz="2500" dirty="0" smtClean="0">
                <a:solidFill>
                  <a:schemeClr val="bg1"/>
                </a:solidFill>
              </a:rPr>
              <a:t>something ASAP</a:t>
            </a:r>
          </a:p>
          <a:p>
            <a:pPr>
              <a:lnSpc>
                <a:spcPct val="150000"/>
              </a:lnSpc>
            </a:pPr>
            <a:r>
              <a:rPr lang="en-US" sz="2500" dirty="0" smtClean="0">
                <a:solidFill>
                  <a:schemeClr val="bg1"/>
                </a:solidFill>
              </a:rPr>
              <a:t>Short 1</a:t>
            </a:r>
            <a:r>
              <a:rPr lang="en-US" sz="2500" dirty="0">
                <a:solidFill>
                  <a:schemeClr val="bg1"/>
                </a:solidFill>
              </a:rPr>
              <a:t>-7 minutes</a:t>
            </a:r>
          </a:p>
          <a:p>
            <a:pPr>
              <a:lnSpc>
                <a:spcPct val="150000"/>
              </a:lnSpc>
            </a:pPr>
            <a:r>
              <a:rPr lang="en-US" sz="2500" dirty="0" smtClean="0">
                <a:solidFill>
                  <a:schemeClr val="bg1"/>
                </a:solidFill>
              </a:rPr>
              <a:t>Need a quick result</a:t>
            </a:r>
          </a:p>
          <a:p>
            <a:pPr>
              <a:lnSpc>
                <a:spcPct val="150000"/>
              </a:lnSpc>
            </a:pPr>
            <a:r>
              <a:rPr lang="en-US" sz="2500" dirty="0" smtClean="0">
                <a:solidFill>
                  <a:schemeClr val="bg1"/>
                </a:solidFill>
              </a:rPr>
              <a:t>Don’t care about certification</a:t>
            </a:r>
          </a:p>
          <a:p>
            <a:pPr>
              <a:lnSpc>
                <a:spcPct val="150000"/>
              </a:lnSpc>
            </a:pPr>
            <a:r>
              <a:rPr lang="en-US" sz="2500" dirty="0" smtClean="0">
                <a:solidFill>
                  <a:schemeClr val="bg1"/>
                </a:solidFill>
              </a:rPr>
              <a:t>Streaming video, offline audio</a:t>
            </a:r>
          </a:p>
          <a:p>
            <a:pPr>
              <a:lnSpc>
                <a:spcPct val="150000"/>
              </a:lnSpc>
            </a:pPr>
            <a:r>
              <a:rPr lang="en-US" sz="2500" dirty="0" smtClean="0">
                <a:solidFill>
                  <a:schemeClr val="bg1"/>
                </a:solidFill>
              </a:rPr>
              <a:t>Can support training</a:t>
            </a:r>
            <a:endParaRPr lang="en-US" dirty="0" smtClean="0">
              <a:solidFill>
                <a:schemeClr val="bg1"/>
              </a:solidFill>
            </a:endParaRPr>
          </a:p>
          <a:p>
            <a:pPr marL="0" indent="0">
              <a:buNone/>
            </a:pPr>
            <a:endParaRPr lang="en-US" dirty="0"/>
          </a:p>
        </p:txBody>
      </p:sp>
      <p:cxnSp>
        <p:nvCxnSpPr>
          <p:cNvPr id="11" name="Straight Connector 10"/>
          <p:cNvCxnSpPr/>
          <p:nvPr/>
        </p:nvCxnSpPr>
        <p:spPr>
          <a:xfrm>
            <a:off x="5791200" y="1257300"/>
            <a:ext cx="0" cy="4867275"/>
          </a:xfrm>
          <a:prstGeom prst="line">
            <a:avLst/>
          </a:prstGeom>
        </p:spPr>
        <p:style>
          <a:lnRef idx="1">
            <a:schemeClr val="accent3"/>
          </a:lnRef>
          <a:fillRef idx="0">
            <a:schemeClr val="accent3"/>
          </a:fillRef>
          <a:effectRef idx="0">
            <a:schemeClr val="accent3"/>
          </a:effectRef>
          <a:fontRef idx="minor">
            <a:schemeClr val="tx1"/>
          </a:fontRef>
        </p:style>
      </p:cxnSp>
      <p:sp>
        <p:nvSpPr>
          <p:cNvPr id="20" name="Title 1"/>
          <p:cNvSpPr txBox="1">
            <a:spLocks/>
          </p:cNvSpPr>
          <p:nvPr/>
        </p:nvSpPr>
        <p:spPr>
          <a:xfrm rot="21142861">
            <a:off x="352423" y="-2616"/>
            <a:ext cx="5848350" cy="1325563"/>
          </a:xfrm>
          <a:prstGeom prst="rect">
            <a:avLst/>
          </a:prstGeom>
        </p:spPr>
        <p:txBody>
          <a:bodyPr/>
          <a:lstStyle>
            <a:lvl1pPr algn="l" defTabSz="914216"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solidFill>
                  <a:srgbClr val="F18B13"/>
                </a:solidFill>
                <a:latin typeface="KG Blank Space Sketch" panose="02000000000000000000" pitchFamily="2" charset="0"/>
              </a:rPr>
              <a:t>Answer</a:t>
            </a:r>
            <a:endParaRPr lang="en-US" dirty="0">
              <a:solidFill>
                <a:srgbClr val="F18B13"/>
              </a:solidFill>
              <a:latin typeface="KG Blank Space Sketch" panose="02000000000000000000" pitchFamily="2" charset="0"/>
            </a:endParaRPr>
          </a:p>
        </p:txBody>
      </p:sp>
      <p:sp>
        <p:nvSpPr>
          <p:cNvPr id="21" name="Arc 20"/>
          <p:cNvSpPr/>
          <p:nvPr/>
        </p:nvSpPr>
        <p:spPr>
          <a:xfrm rot="10202680">
            <a:off x="253461" y="140463"/>
            <a:ext cx="7963440" cy="341109"/>
          </a:xfrm>
          <a:prstGeom prst="arc">
            <a:avLst>
              <a:gd name="adj1" fmla="val 21020913"/>
              <a:gd name="adj2" fmla="val 0"/>
            </a:avLst>
          </a:prstGeom>
          <a:ln w="28575"/>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a:solidFill>
                <a:srgbClr val="5C5C5C"/>
              </a:solidFill>
            </a:endParaRPr>
          </a:p>
        </p:txBody>
      </p:sp>
      <p:cxnSp>
        <p:nvCxnSpPr>
          <p:cNvPr id="23" name="Straight Connector 22"/>
          <p:cNvCxnSpPr/>
          <p:nvPr/>
        </p:nvCxnSpPr>
        <p:spPr>
          <a:xfrm flipH="1">
            <a:off x="925514" y="1876425"/>
            <a:ext cx="10458453" cy="0"/>
          </a:xfrm>
          <a:prstGeom prst="line">
            <a:avLst/>
          </a:prstGeom>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20890108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6256766" y="1283844"/>
            <a:ext cx="5254046" cy="487682"/>
          </a:xfrm>
          <a:prstGeom prst="rect">
            <a:avLst/>
          </a:prstGeom>
          <a:noFill/>
        </p:spPr>
        <p:txBody>
          <a:bodyPr wrap="square" lIns="117207" tIns="58603" rIns="117207" bIns="58603" rtlCol="0">
            <a:spAutoFit/>
          </a:bodyPr>
          <a:lstStyle/>
          <a:p>
            <a:pPr algn="ctr"/>
            <a:r>
              <a:rPr lang="en-US" sz="2400" b="1" dirty="0" smtClean="0"/>
              <a:t>Safety/Security Certification</a:t>
            </a:r>
            <a:endParaRPr lang="en-US" sz="2400" b="1" dirty="0"/>
          </a:p>
        </p:txBody>
      </p:sp>
      <p:sp>
        <p:nvSpPr>
          <p:cNvPr id="9" name="TextBox 8"/>
          <p:cNvSpPr txBox="1"/>
          <p:nvPr/>
        </p:nvSpPr>
        <p:spPr>
          <a:xfrm>
            <a:off x="6536428" y="1763527"/>
            <a:ext cx="4694722" cy="487682"/>
          </a:xfrm>
          <a:prstGeom prst="rect">
            <a:avLst/>
          </a:prstGeom>
          <a:noFill/>
        </p:spPr>
        <p:txBody>
          <a:bodyPr wrap="square" lIns="117207" tIns="58603" rIns="117207" bIns="58603" rtlCol="0">
            <a:spAutoFit/>
          </a:bodyPr>
          <a:lstStyle/>
          <a:p>
            <a:pPr algn="ctr"/>
            <a:r>
              <a:rPr lang="en-US" sz="2400" b="1" dirty="0" smtClean="0"/>
              <a:t>Long-Term Development</a:t>
            </a:r>
            <a:endParaRPr lang="en-US" sz="2400" b="1" dirty="0"/>
          </a:p>
        </p:txBody>
      </p:sp>
      <p:sp>
        <p:nvSpPr>
          <p:cNvPr id="10" name="TextBox 9"/>
          <p:cNvSpPr txBox="1"/>
          <p:nvPr/>
        </p:nvSpPr>
        <p:spPr>
          <a:xfrm>
            <a:off x="6821847" y="2246900"/>
            <a:ext cx="3945467" cy="487682"/>
          </a:xfrm>
          <a:prstGeom prst="rect">
            <a:avLst/>
          </a:prstGeom>
          <a:noFill/>
        </p:spPr>
        <p:txBody>
          <a:bodyPr wrap="square" lIns="117207" tIns="58603" rIns="117207" bIns="58603" rtlCol="0">
            <a:spAutoFit/>
          </a:bodyPr>
          <a:lstStyle/>
          <a:p>
            <a:pPr algn="ctr"/>
            <a:r>
              <a:rPr lang="en-US" sz="2400" b="1" dirty="0" smtClean="0"/>
              <a:t>Complex Set of Skills</a:t>
            </a:r>
            <a:endParaRPr lang="en-US" sz="2400" b="1" dirty="0"/>
          </a:p>
        </p:txBody>
      </p:sp>
      <p:sp>
        <p:nvSpPr>
          <p:cNvPr id="12" name="Title 1"/>
          <p:cNvSpPr txBox="1">
            <a:spLocks/>
          </p:cNvSpPr>
          <p:nvPr/>
        </p:nvSpPr>
        <p:spPr>
          <a:xfrm>
            <a:off x="5969972" y="86918"/>
            <a:ext cx="6010275" cy="1434486"/>
          </a:xfrm>
          <a:prstGeom prst="rect">
            <a:avLst/>
          </a:prstGeom>
        </p:spPr>
        <p:txBody>
          <a:bodyPr vert="horz" lIns="91422" tIns="45712" rIns="91422" bIns="45712" rtlCol="0" anchor="ctr">
            <a:normAutofit/>
          </a:bodyPr>
          <a:lstStyle>
            <a:lvl1pPr algn="l" defTabSz="914216"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rgbClr val="F18B13"/>
                </a:solidFill>
              </a:rPr>
              <a:t>WHEN TO USE TRAINING</a:t>
            </a:r>
            <a:endParaRPr lang="en-US" dirty="0">
              <a:solidFill>
                <a:srgbClr val="F18B13"/>
              </a:solidFill>
            </a:endParaRPr>
          </a:p>
        </p:txBody>
      </p:sp>
    </p:spTree>
    <p:extLst>
      <p:ext uri="{BB962C8B-B14F-4D97-AF65-F5344CB8AC3E}">
        <p14:creationId xmlns:p14="http://schemas.microsoft.com/office/powerpoint/2010/main" val="252806228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b="-334"/>
          <a:stretch/>
        </p:blipFill>
        <p:spPr>
          <a:xfrm>
            <a:off x="8908025" y="2439598"/>
            <a:ext cx="3274143" cy="4433150"/>
          </a:xfrm>
          <a:prstGeom prst="rect">
            <a:avLst/>
          </a:prstGeom>
        </p:spPr>
      </p:pic>
      <p:pic>
        <p:nvPicPr>
          <p:cNvPr id="5" name="Picture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534407" y="1619249"/>
            <a:ext cx="4561967" cy="5238751"/>
          </a:xfrm>
          <a:prstGeom prst="rect">
            <a:avLst/>
          </a:prstGeom>
        </p:spPr>
      </p:pic>
      <p:sp>
        <p:nvSpPr>
          <p:cNvPr id="2" name="Title 1"/>
          <p:cNvSpPr>
            <a:spLocks noGrp="1"/>
          </p:cNvSpPr>
          <p:nvPr>
            <p:ph type="title" idx="4294967295"/>
          </p:nvPr>
        </p:nvSpPr>
        <p:spPr>
          <a:xfrm>
            <a:off x="285750" y="0"/>
            <a:ext cx="9745709" cy="1434486"/>
          </a:xfrm>
        </p:spPr>
        <p:txBody>
          <a:bodyPr/>
          <a:lstStyle/>
          <a:p>
            <a:r>
              <a:rPr lang="en-US" dirty="0" smtClean="0">
                <a:solidFill>
                  <a:srgbClr val="F18B13"/>
                </a:solidFill>
              </a:rPr>
              <a:t>WHEN TO USE PERFORMANCE SUPPORT</a:t>
            </a:r>
            <a:endParaRPr lang="en-US" dirty="0">
              <a:solidFill>
                <a:srgbClr val="F18B13"/>
              </a:solidFill>
            </a:endParaRPr>
          </a:p>
        </p:txBody>
      </p:sp>
      <p:sp>
        <p:nvSpPr>
          <p:cNvPr id="7" name="TextBox 6"/>
          <p:cNvSpPr txBox="1"/>
          <p:nvPr/>
        </p:nvSpPr>
        <p:spPr>
          <a:xfrm rot="209556">
            <a:off x="599972" y="2709276"/>
            <a:ext cx="3781780" cy="395349"/>
          </a:xfrm>
          <a:prstGeom prst="rect">
            <a:avLst/>
          </a:prstGeom>
          <a:noFill/>
        </p:spPr>
        <p:txBody>
          <a:bodyPr wrap="square" lIns="117207" tIns="58603" rIns="117207" bIns="58603" rtlCol="0">
            <a:prstTxWarp prst="textArchUp">
              <a:avLst>
                <a:gd name="adj" fmla="val 10441798"/>
              </a:avLst>
            </a:prstTxWarp>
            <a:spAutoFit/>
          </a:bodyPr>
          <a:lstStyle/>
          <a:p>
            <a:pPr algn="ctr"/>
            <a:r>
              <a:rPr lang="en-US" sz="2400" b="1" dirty="0" smtClean="0">
                <a:solidFill>
                  <a:srgbClr val="1C1C1C"/>
                </a:solidFill>
                <a:latin typeface="Permanent Marker" panose="02000000000000000000" pitchFamily="2" charset="0"/>
                <a:ea typeface="Permanent Marker" panose="02000000000000000000" pitchFamily="2" charset="0"/>
              </a:rPr>
              <a:t>Performance</a:t>
            </a:r>
            <a:r>
              <a:rPr lang="en-US" sz="2400" b="1" dirty="0" smtClean="0"/>
              <a:t> </a:t>
            </a:r>
            <a:r>
              <a:rPr lang="en-US" sz="2400" b="1" dirty="0" smtClean="0">
                <a:solidFill>
                  <a:srgbClr val="1C1C1C"/>
                </a:solidFill>
                <a:latin typeface="Permanent Marker" panose="02000000000000000000" pitchFamily="2" charset="0"/>
                <a:ea typeface="Permanent Marker" panose="02000000000000000000" pitchFamily="2" charset="0"/>
              </a:rPr>
              <a:t>Conversation</a:t>
            </a:r>
            <a:endParaRPr lang="en-US" sz="2400" b="1" dirty="0">
              <a:solidFill>
                <a:srgbClr val="1C1C1C"/>
              </a:solidFill>
              <a:latin typeface="Permanent Marker" panose="02000000000000000000" pitchFamily="2" charset="0"/>
              <a:ea typeface="Permanent Marker" panose="02000000000000000000" pitchFamily="2" charset="0"/>
            </a:endParaRPr>
          </a:p>
        </p:txBody>
      </p:sp>
      <p:sp>
        <p:nvSpPr>
          <p:cNvPr id="9" name="TextBox 8"/>
          <p:cNvSpPr txBox="1"/>
          <p:nvPr/>
        </p:nvSpPr>
        <p:spPr>
          <a:xfrm rot="21078807">
            <a:off x="3839703" y="1639223"/>
            <a:ext cx="3781780" cy="487682"/>
          </a:xfrm>
          <a:prstGeom prst="rect">
            <a:avLst/>
          </a:prstGeom>
          <a:noFill/>
        </p:spPr>
        <p:txBody>
          <a:bodyPr wrap="square" lIns="117207" tIns="58603" rIns="117207" bIns="58603" rtlCol="0">
            <a:spAutoFit/>
          </a:bodyPr>
          <a:lstStyle/>
          <a:p>
            <a:pPr algn="ctr"/>
            <a:r>
              <a:rPr lang="en-US" sz="2400" b="1" dirty="0" smtClean="0">
                <a:solidFill>
                  <a:schemeClr val="tx2"/>
                </a:solidFill>
                <a:latin typeface="Permanent Marker" panose="02000000000000000000" pitchFamily="2" charset="0"/>
                <a:ea typeface="Permanent Marker" panose="02000000000000000000" pitchFamily="2" charset="0"/>
              </a:rPr>
              <a:t>Safety Situation</a:t>
            </a:r>
            <a:endParaRPr lang="en-US" sz="2400" b="1" dirty="0">
              <a:solidFill>
                <a:schemeClr val="tx2"/>
              </a:solidFill>
              <a:latin typeface="Permanent Marker" panose="02000000000000000000" pitchFamily="2" charset="0"/>
              <a:ea typeface="Permanent Marker" panose="02000000000000000000" pitchFamily="2" charset="0"/>
            </a:endParaRPr>
          </a:p>
        </p:txBody>
      </p:sp>
      <p:sp>
        <p:nvSpPr>
          <p:cNvPr id="10" name="TextBox 9"/>
          <p:cNvSpPr txBox="1"/>
          <p:nvPr/>
        </p:nvSpPr>
        <p:spPr>
          <a:xfrm rot="361516">
            <a:off x="8218459" y="1540414"/>
            <a:ext cx="3781780" cy="395349"/>
          </a:xfrm>
          <a:prstGeom prst="rect">
            <a:avLst/>
          </a:prstGeom>
          <a:noFill/>
        </p:spPr>
        <p:txBody>
          <a:bodyPr wrap="square" lIns="117207" tIns="58603" rIns="117207" bIns="58603" rtlCol="0">
            <a:prstTxWarp prst="textArchUp">
              <a:avLst/>
            </a:prstTxWarp>
            <a:spAutoFit/>
          </a:bodyPr>
          <a:lstStyle/>
          <a:p>
            <a:pPr algn="ctr"/>
            <a:r>
              <a:rPr lang="en-US" sz="2400" b="1" dirty="0" smtClean="0">
                <a:solidFill>
                  <a:schemeClr val="tx2"/>
                </a:solidFill>
                <a:latin typeface="Permanent Marker" panose="02000000000000000000" pitchFamily="2" charset="0"/>
                <a:ea typeface="Permanent Marker" panose="02000000000000000000" pitchFamily="2" charset="0"/>
              </a:rPr>
              <a:t>Product Information</a:t>
            </a:r>
            <a:endParaRPr lang="en-US" sz="2400" b="1" dirty="0">
              <a:solidFill>
                <a:schemeClr val="tx2"/>
              </a:solidFill>
              <a:latin typeface="Permanent Marker" panose="02000000000000000000" pitchFamily="2" charset="0"/>
              <a:ea typeface="Permanent Marker" panose="02000000000000000000" pitchFamily="2" charset="0"/>
            </a:endParaRPr>
          </a:p>
        </p:txBody>
      </p:sp>
      <p:pic>
        <p:nvPicPr>
          <p:cNvPr id="13" name="Picture 12"/>
          <p:cNvPicPr>
            <a:picLocks noChangeAspect="1"/>
          </p:cNvPicPr>
          <p:nvPr/>
        </p:nvPicPr>
        <p:blipFill rotWithShape="1">
          <a:blip r:embed="rId5" cstate="email">
            <a:extLst>
              <a:ext uri="{28A0092B-C50C-407E-A947-70E740481C1C}">
                <a14:useLocalDpi xmlns:a14="http://schemas.microsoft.com/office/drawing/2010/main"/>
              </a:ext>
            </a:extLst>
          </a:blip>
          <a:srcRect l="6200"/>
          <a:stretch/>
        </p:blipFill>
        <p:spPr>
          <a:xfrm>
            <a:off x="-9526" y="3219450"/>
            <a:ext cx="4467225" cy="3638550"/>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810170">
            <a:off x="3149171" y="3127558"/>
            <a:ext cx="2617055" cy="1081086"/>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4503731">
            <a:off x="4819140" y="2475397"/>
            <a:ext cx="648539" cy="119363"/>
          </a:xfrm>
          <a:prstGeom prst="rect">
            <a:avLst/>
          </a:prstGeom>
        </p:spPr>
      </p:pic>
      <p:pic>
        <p:nvPicPr>
          <p:cNvPr id="16" name="Picture 15"/>
          <p:cNvPicPr>
            <a:picLocks noChangeAspect="1"/>
          </p:cNvPicPr>
          <p:nvPr/>
        </p:nvPicPr>
        <p:blipFill>
          <a:blip r:embed="rId8">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rot="2459090" flipV="1">
            <a:off x="7198149" y="1612031"/>
            <a:ext cx="2617055" cy="1637535"/>
          </a:xfrm>
          <a:prstGeom prst="rect">
            <a:avLst/>
          </a:prstGeom>
        </p:spPr>
      </p:pic>
    </p:spTree>
    <p:extLst>
      <p:ext uri="{BB962C8B-B14F-4D97-AF65-F5344CB8AC3E}">
        <p14:creationId xmlns:p14="http://schemas.microsoft.com/office/powerpoint/2010/main" val="106565551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40235" y="365125"/>
            <a:ext cx="10515600" cy="1325563"/>
          </a:xfrm>
        </p:spPr>
        <p:txBody>
          <a:bodyPr/>
          <a:lstStyle/>
          <a:p>
            <a:r>
              <a:rPr lang="en-US" dirty="0" smtClean="0"/>
              <a:t>VERY FLEXIBLE DELIVERY OPTIONS</a:t>
            </a:r>
            <a:endParaRPr lang="en-US" dirty="0"/>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33503" y="4177281"/>
            <a:ext cx="1892300" cy="1892300"/>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0235" y="1690694"/>
            <a:ext cx="3478412" cy="2987593"/>
          </a:xfrm>
          <a:prstGeom prst="rect">
            <a:avLst/>
          </a:prstGeom>
        </p:spPr>
      </p:pic>
      <p:pic>
        <p:nvPicPr>
          <p:cNvPr id="6" name="Picture 5"/>
          <p:cNvPicPr>
            <a:picLocks noChangeAspect="1"/>
          </p:cNvPicPr>
          <p:nvPr/>
        </p:nvPicPr>
        <p:blipFill>
          <a:blip r:embed="rId5"/>
          <a:stretch>
            <a:fillRect/>
          </a:stretch>
        </p:blipFill>
        <p:spPr>
          <a:xfrm>
            <a:off x="2576312" y="1522749"/>
            <a:ext cx="8558345" cy="4651496"/>
          </a:xfrm>
          <a:prstGeom prst="rect">
            <a:avLst/>
          </a:prstGeom>
        </p:spPr>
      </p:pic>
      <p:pic>
        <p:nvPicPr>
          <p:cNvPr id="10" name="Picture 9"/>
          <p:cNvPicPr>
            <a:picLocks noChangeAspect="1"/>
          </p:cNvPicPr>
          <p:nvPr/>
        </p:nvPicPr>
        <p:blipFill>
          <a:blip r:embed="rId6"/>
          <a:stretch>
            <a:fillRect/>
          </a:stretch>
        </p:blipFill>
        <p:spPr>
          <a:xfrm rot="16200000">
            <a:off x="4909961" y="4771744"/>
            <a:ext cx="901558" cy="1693835"/>
          </a:xfrm>
          <a:prstGeom prst="rect">
            <a:avLst/>
          </a:prstGeom>
        </p:spPr>
      </p:pic>
      <p:pic>
        <p:nvPicPr>
          <p:cNvPr id="13" name="Picture 12"/>
          <p:cNvPicPr>
            <a:picLocks noChangeAspect="1"/>
          </p:cNvPicPr>
          <p:nvPr/>
        </p:nvPicPr>
        <p:blipFill>
          <a:blip r:embed="rId7"/>
          <a:stretch>
            <a:fillRect/>
          </a:stretch>
        </p:blipFill>
        <p:spPr>
          <a:xfrm>
            <a:off x="4804833" y="5256527"/>
            <a:ext cx="990601" cy="714455"/>
          </a:xfrm>
          <a:prstGeom prst="rect">
            <a:avLst/>
          </a:prstGeom>
        </p:spPr>
      </p:pic>
    </p:spTree>
    <p:extLst>
      <p:ext uri="{BB962C8B-B14F-4D97-AF65-F5344CB8AC3E}">
        <p14:creationId xmlns:p14="http://schemas.microsoft.com/office/powerpoint/2010/main" val="364469615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t="-8000" r="-45000" b="-18000"/>
          </a:stretch>
        </a:blipFill>
        <a:effectLst/>
      </p:bgPr>
    </p:bg>
    <p:spTree>
      <p:nvGrpSpPr>
        <p:cNvPr id="1" name=""/>
        <p:cNvGrpSpPr/>
        <p:nvPr/>
      </p:nvGrpSpPr>
      <p:grpSpPr>
        <a:xfrm>
          <a:off x="0" y="0"/>
          <a:ext cx="0" cy="0"/>
          <a:chOff x="0" y="0"/>
          <a:chExt cx="0" cy="0"/>
        </a:xfrm>
      </p:grpSpPr>
      <p:sp>
        <p:nvSpPr>
          <p:cNvPr id="7" name="Text Placeholder 6"/>
          <p:cNvSpPr>
            <a:spLocks noGrp="1"/>
          </p:cNvSpPr>
          <p:nvPr>
            <p:ph type="body" idx="1"/>
          </p:nvPr>
        </p:nvSpPr>
        <p:spPr>
          <a:xfrm>
            <a:off x="944563" y="1072459"/>
            <a:ext cx="10439403" cy="823912"/>
          </a:xfrm>
        </p:spPr>
        <p:txBody>
          <a:bodyPr>
            <a:normAutofit/>
          </a:bodyPr>
          <a:lstStyle/>
          <a:p>
            <a:pPr algn="ctr"/>
            <a:r>
              <a:rPr lang="en-US" sz="2800" dirty="0" smtClean="0">
                <a:solidFill>
                  <a:schemeClr val="bg1"/>
                </a:solidFill>
              </a:rPr>
              <a:t>Consider These Before Buying</a:t>
            </a:r>
            <a:endParaRPr lang="en-US" sz="2800" dirty="0">
              <a:solidFill>
                <a:schemeClr val="bg1"/>
              </a:solidFill>
            </a:endParaRPr>
          </a:p>
        </p:txBody>
      </p:sp>
      <p:sp>
        <p:nvSpPr>
          <p:cNvPr id="8" name="Content Placeholder 7"/>
          <p:cNvSpPr>
            <a:spLocks noGrp="1"/>
          </p:cNvSpPr>
          <p:nvPr>
            <p:ph sz="half" idx="2"/>
          </p:nvPr>
        </p:nvSpPr>
        <p:spPr>
          <a:xfrm>
            <a:off x="1144589" y="2168626"/>
            <a:ext cx="5157787" cy="4525329"/>
          </a:xfrm>
        </p:spPr>
        <p:txBody>
          <a:bodyPr>
            <a:normAutofit/>
          </a:bodyPr>
          <a:lstStyle/>
          <a:p>
            <a:pPr>
              <a:lnSpc>
                <a:spcPct val="150000"/>
              </a:lnSpc>
              <a:buFont typeface="Wingdings" charset="2"/>
              <a:buChar char="ü"/>
            </a:pPr>
            <a:r>
              <a:rPr lang="en-US" sz="2500" dirty="0" smtClean="0">
                <a:solidFill>
                  <a:schemeClr val="bg1"/>
                </a:solidFill>
              </a:rPr>
              <a:t> Mobile </a:t>
            </a:r>
            <a:r>
              <a:rPr lang="en-US" sz="2500" b="1" dirty="0" smtClean="0">
                <a:solidFill>
                  <a:srgbClr val="88BA24"/>
                </a:solidFill>
              </a:rPr>
              <a:t>FIRST</a:t>
            </a:r>
            <a:r>
              <a:rPr lang="en-US" sz="2500" dirty="0" smtClean="0"/>
              <a:t> </a:t>
            </a:r>
            <a:r>
              <a:rPr lang="en-US" sz="2500" dirty="0" smtClean="0">
                <a:solidFill>
                  <a:schemeClr val="bg1"/>
                </a:solidFill>
              </a:rPr>
              <a:t>design </a:t>
            </a:r>
          </a:p>
          <a:p>
            <a:pPr>
              <a:lnSpc>
                <a:spcPct val="150000"/>
              </a:lnSpc>
              <a:buFont typeface="Wingdings" charset="2"/>
              <a:buChar char="ü"/>
            </a:pPr>
            <a:r>
              <a:rPr lang="en-US" sz="2500" dirty="0" smtClean="0">
                <a:solidFill>
                  <a:schemeClr val="bg1"/>
                </a:solidFill>
              </a:rPr>
              <a:t> Intuitive interface &amp; features</a:t>
            </a:r>
          </a:p>
          <a:p>
            <a:pPr>
              <a:lnSpc>
                <a:spcPct val="150000"/>
              </a:lnSpc>
              <a:buFont typeface="Wingdings" charset="2"/>
              <a:buChar char="ü"/>
            </a:pPr>
            <a:r>
              <a:rPr lang="en-US" sz="2500" dirty="0">
                <a:solidFill>
                  <a:schemeClr val="bg1"/>
                </a:solidFill>
              </a:rPr>
              <a:t> Short, HD </a:t>
            </a:r>
            <a:r>
              <a:rPr lang="en-US" sz="2500" dirty="0" smtClean="0">
                <a:solidFill>
                  <a:schemeClr val="bg1"/>
                </a:solidFill>
              </a:rPr>
              <a:t>video </a:t>
            </a:r>
            <a:r>
              <a:rPr lang="en-US" sz="2500" dirty="0">
                <a:solidFill>
                  <a:schemeClr val="bg1"/>
                </a:solidFill>
              </a:rPr>
              <a:t>&amp; </a:t>
            </a:r>
            <a:r>
              <a:rPr lang="en-US" sz="2500" dirty="0" smtClean="0">
                <a:solidFill>
                  <a:schemeClr val="bg1"/>
                </a:solidFill>
              </a:rPr>
              <a:t>audio</a:t>
            </a:r>
            <a:endParaRPr lang="en-US" sz="2500" dirty="0">
              <a:solidFill>
                <a:schemeClr val="bg1"/>
              </a:solidFill>
            </a:endParaRPr>
          </a:p>
          <a:p>
            <a:pPr>
              <a:lnSpc>
                <a:spcPct val="150000"/>
              </a:lnSpc>
              <a:buFont typeface="Wingdings" charset="2"/>
              <a:buChar char="ü"/>
            </a:pPr>
            <a:r>
              <a:rPr lang="en-US" sz="2500" dirty="0" smtClean="0">
                <a:solidFill>
                  <a:schemeClr val="bg1"/>
                </a:solidFill>
              </a:rPr>
              <a:t> Comprehensive </a:t>
            </a:r>
            <a:r>
              <a:rPr lang="en-US" sz="2500" dirty="0">
                <a:solidFill>
                  <a:schemeClr val="bg1"/>
                </a:solidFill>
              </a:rPr>
              <a:t>libraries </a:t>
            </a:r>
            <a:endParaRPr lang="en-US" sz="2500" dirty="0" smtClean="0">
              <a:solidFill>
                <a:schemeClr val="bg1"/>
              </a:solidFill>
            </a:endParaRPr>
          </a:p>
          <a:p>
            <a:pPr>
              <a:lnSpc>
                <a:spcPct val="150000"/>
              </a:lnSpc>
              <a:buFont typeface="Wingdings" charset="2"/>
              <a:buChar char="ü"/>
            </a:pPr>
            <a:r>
              <a:rPr lang="en-US" sz="2500" dirty="0" smtClean="0">
                <a:solidFill>
                  <a:schemeClr val="bg1"/>
                </a:solidFill>
              </a:rPr>
              <a:t> Free </a:t>
            </a:r>
            <a:r>
              <a:rPr lang="en-US" sz="2500" dirty="0">
                <a:solidFill>
                  <a:schemeClr val="bg1"/>
                </a:solidFill>
              </a:rPr>
              <a:t>&amp; regular content </a:t>
            </a:r>
            <a:r>
              <a:rPr lang="en-US" sz="2500" dirty="0" smtClean="0">
                <a:solidFill>
                  <a:schemeClr val="bg1"/>
                </a:solidFill>
              </a:rPr>
              <a:t>updates</a:t>
            </a:r>
          </a:p>
          <a:p>
            <a:pPr marL="0" indent="0">
              <a:buNone/>
            </a:pPr>
            <a:endParaRPr lang="en-US" dirty="0" smtClean="0"/>
          </a:p>
          <a:p>
            <a:pPr marL="0" indent="0">
              <a:buNone/>
            </a:pPr>
            <a:endParaRPr lang="en-US" dirty="0" smtClean="0"/>
          </a:p>
          <a:p>
            <a:endParaRPr lang="en-US" dirty="0"/>
          </a:p>
        </p:txBody>
      </p:sp>
      <p:sp>
        <p:nvSpPr>
          <p:cNvPr id="10" name="Content Placeholder 9"/>
          <p:cNvSpPr>
            <a:spLocks noGrp="1"/>
          </p:cNvSpPr>
          <p:nvPr>
            <p:ph sz="quarter" idx="4"/>
          </p:nvPr>
        </p:nvSpPr>
        <p:spPr>
          <a:xfrm>
            <a:off x="6238877" y="2168626"/>
            <a:ext cx="5886447" cy="5314950"/>
          </a:xfrm>
        </p:spPr>
        <p:txBody>
          <a:bodyPr>
            <a:normAutofit/>
          </a:bodyPr>
          <a:lstStyle/>
          <a:p>
            <a:pPr>
              <a:lnSpc>
                <a:spcPct val="150000"/>
              </a:lnSpc>
              <a:buFont typeface="Wingdings" charset="2"/>
              <a:buChar char="ü"/>
            </a:pPr>
            <a:r>
              <a:rPr lang="en-US" sz="2500" dirty="0" smtClean="0">
                <a:solidFill>
                  <a:schemeClr val="bg1"/>
                </a:solidFill>
              </a:rPr>
              <a:t> </a:t>
            </a:r>
            <a:r>
              <a:rPr lang="en-US" sz="2400" dirty="0" smtClean="0">
                <a:solidFill>
                  <a:schemeClr val="bg1"/>
                </a:solidFill>
              </a:rPr>
              <a:t>Host </a:t>
            </a:r>
            <a:r>
              <a:rPr lang="en-US" sz="2400" dirty="0">
                <a:solidFill>
                  <a:schemeClr val="bg1"/>
                </a:solidFill>
              </a:rPr>
              <a:t>your own content</a:t>
            </a:r>
          </a:p>
          <a:p>
            <a:pPr>
              <a:lnSpc>
                <a:spcPct val="150000"/>
              </a:lnSpc>
              <a:buFont typeface="Wingdings" charset="2"/>
              <a:buChar char="ü"/>
            </a:pPr>
            <a:r>
              <a:rPr lang="en-US" sz="2500" dirty="0" smtClean="0">
                <a:solidFill>
                  <a:schemeClr val="bg1"/>
                </a:solidFill>
              </a:rPr>
              <a:t> Strong administration &amp; reporting</a:t>
            </a:r>
          </a:p>
          <a:p>
            <a:pPr>
              <a:lnSpc>
                <a:spcPct val="150000"/>
              </a:lnSpc>
              <a:buFont typeface="Wingdings" charset="2"/>
              <a:buChar char="ü"/>
            </a:pPr>
            <a:r>
              <a:rPr lang="en-US" sz="2500" dirty="0" smtClean="0">
                <a:solidFill>
                  <a:schemeClr val="bg1"/>
                </a:solidFill>
              </a:rPr>
              <a:t> Intuitive search &amp; recommendations</a:t>
            </a:r>
            <a:endParaRPr lang="en-US" dirty="0">
              <a:solidFill>
                <a:schemeClr val="bg1"/>
              </a:solidFill>
            </a:endParaRPr>
          </a:p>
          <a:p>
            <a:pPr>
              <a:lnSpc>
                <a:spcPct val="150000"/>
              </a:lnSpc>
              <a:buFont typeface="Wingdings" charset="2"/>
              <a:buChar char="ü"/>
            </a:pPr>
            <a:r>
              <a:rPr lang="en-US" sz="2500" dirty="0" smtClean="0">
                <a:solidFill>
                  <a:schemeClr val="bg1"/>
                </a:solidFill>
              </a:rPr>
              <a:t> Integration </a:t>
            </a:r>
            <a:r>
              <a:rPr lang="en-US" sz="2500" dirty="0">
                <a:solidFill>
                  <a:schemeClr val="bg1"/>
                </a:solidFill>
              </a:rPr>
              <a:t>with LMS/HRIS</a:t>
            </a:r>
          </a:p>
          <a:p>
            <a:endParaRPr lang="en-US" dirty="0"/>
          </a:p>
        </p:txBody>
      </p:sp>
      <p:sp>
        <p:nvSpPr>
          <p:cNvPr id="20" name="Title 1"/>
          <p:cNvSpPr txBox="1">
            <a:spLocks/>
          </p:cNvSpPr>
          <p:nvPr/>
        </p:nvSpPr>
        <p:spPr>
          <a:xfrm rot="21142861">
            <a:off x="257173" y="216459"/>
            <a:ext cx="5848350" cy="1325563"/>
          </a:xfrm>
          <a:prstGeom prst="rect">
            <a:avLst/>
          </a:prstGeom>
        </p:spPr>
        <p:txBody>
          <a:bodyPr/>
          <a:lstStyle>
            <a:lvl1pPr algn="l" defTabSz="914216"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solidFill>
                  <a:srgbClr val="F18B13"/>
                </a:solidFill>
                <a:latin typeface="KG Blank Space Sketch" panose="02000000000000000000" pitchFamily="2" charset="0"/>
              </a:rPr>
              <a:t>Technology</a:t>
            </a:r>
            <a:endParaRPr lang="en-US" dirty="0">
              <a:solidFill>
                <a:srgbClr val="F18B13"/>
              </a:solidFill>
              <a:latin typeface="KG Blank Space Sketch" panose="02000000000000000000" pitchFamily="2" charset="0"/>
            </a:endParaRPr>
          </a:p>
        </p:txBody>
      </p:sp>
      <p:sp>
        <p:nvSpPr>
          <p:cNvPr id="21" name="Arc 20"/>
          <p:cNvSpPr/>
          <p:nvPr/>
        </p:nvSpPr>
        <p:spPr>
          <a:xfrm rot="10202680">
            <a:off x="282036" y="492888"/>
            <a:ext cx="7963440" cy="341109"/>
          </a:xfrm>
          <a:prstGeom prst="arc">
            <a:avLst>
              <a:gd name="adj1" fmla="val 20471604"/>
              <a:gd name="adj2" fmla="val 0"/>
            </a:avLst>
          </a:prstGeom>
          <a:ln w="28575"/>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a:solidFill>
                <a:srgbClr val="5C5C5C"/>
              </a:solidFill>
            </a:endParaRPr>
          </a:p>
        </p:txBody>
      </p:sp>
      <p:cxnSp>
        <p:nvCxnSpPr>
          <p:cNvPr id="23" name="Straight Connector 22"/>
          <p:cNvCxnSpPr/>
          <p:nvPr/>
        </p:nvCxnSpPr>
        <p:spPr>
          <a:xfrm flipH="1">
            <a:off x="925514" y="2082901"/>
            <a:ext cx="10458453" cy="0"/>
          </a:xfrm>
          <a:prstGeom prst="line">
            <a:avLst/>
          </a:prstGeom>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1073936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t="-8000" r="-45000" b="-18000"/>
          </a:stretch>
        </a:blipFill>
        <a:effectLst/>
      </p:bgPr>
    </p:bg>
    <p:spTree>
      <p:nvGrpSpPr>
        <p:cNvPr id="1" name=""/>
        <p:cNvGrpSpPr/>
        <p:nvPr/>
      </p:nvGrpSpPr>
      <p:grpSpPr>
        <a:xfrm>
          <a:off x="0" y="0"/>
          <a:ext cx="0" cy="0"/>
          <a:chOff x="0" y="0"/>
          <a:chExt cx="0" cy="0"/>
        </a:xfrm>
      </p:grpSpPr>
      <p:sp>
        <p:nvSpPr>
          <p:cNvPr id="7" name="Text Placeholder 6"/>
          <p:cNvSpPr>
            <a:spLocks noGrp="1"/>
          </p:cNvSpPr>
          <p:nvPr>
            <p:ph type="body" idx="1"/>
          </p:nvPr>
        </p:nvSpPr>
        <p:spPr>
          <a:xfrm>
            <a:off x="944563" y="1068489"/>
            <a:ext cx="10439403" cy="823912"/>
          </a:xfrm>
        </p:spPr>
        <p:txBody>
          <a:bodyPr>
            <a:normAutofit/>
          </a:bodyPr>
          <a:lstStyle/>
          <a:p>
            <a:pPr algn="ctr"/>
            <a:r>
              <a:rPr lang="en-US" sz="2800" dirty="0" smtClean="0">
                <a:solidFill>
                  <a:schemeClr val="bg1"/>
                </a:solidFill>
              </a:rPr>
              <a:t>Question Your Potential Partners</a:t>
            </a:r>
            <a:endParaRPr lang="en-US" sz="2800" dirty="0">
              <a:solidFill>
                <a:schemeClr val="bg1"/>
              </a:solidFill>
            </a:endParaRPr>
          </a:p>
        </p:txBody>
      </p:sp>
      <p:sp>
        <p:nvSpPr>
          <p:cNvPr id="8" name="Content Placeholder 7"/>
          <p:cNvSpPr>
            <a:spLocks noGrp="1"/>
          </p:cNvSpPr>
          <p:nvPr>
            <p:ph sz="half" idx="2"/>
          </p:nvPr>
        </p:nvSpPr>
        <p:spPr>
          <a:xfrm>
            <a:off x="1144589" y="2054427"/>
            <a:ext cx="5157787" cy="4525329"/>
          </a:xfrm>
        </p:spPr>
        <p:txBody>
          <a:bodyPr>
            <a:normAutofit/>
          </a:bodyPr>
          <a:lstStyle/>
          <a:p>
            <a:pPr>
              <a:lnSpc>
                <a:spcPct val="150000"/>
              </a:lnSpc>
              <a:buFont typeface="Wingdings" charset="2"/>
              <a:buChar char="ü"/>
            </a:pPr>
            <a:r>
              <a:rPr lang="en-US" sz="2500" dirty="0" smtClean="0">
                <a:solidFill>
                  <a:schemeClr val="bg1"/>
                </a:solidFill>
              </a:rPr>
              <a:t> Strong </a:t>
            </a:r>
            <a:r>
              <a:rPr lang="en-US" sz="2500" dirty="0">
                <a:solidFill>
                  <a:schemeClr val="bg1"/>
                </a:solidFill>
              </a:rPr>
              <a:t>c</a:t>
            </a:r>
            <a:r>
              <a:rPr lang="en-US" sz="2500" dirty="0" smtClean="0">
                <a:solidFill>
                  <a:schemeClr val="bg1"/>
                </a:solidFill>
              </a:rPr>
              <a:t>ustomer </a:t>
            </a:r>
            <a:r>
              <a:rPr lang="en-US" sz="2500" b="1" dirty="0" smtClean="0">
                <a:solidFill>
                  <a:srgbClr val="88BA24"/>
                </a:solidFill>
              </a:rPr>
              <a:t>SUPPORT</a:t>
            </a:r>
            <a:r>
              <a:rPr lang="en-US" sz="2500" dirty="0" smtClean="0">
                <a:solidFill>
                  <a:schemeClr val="bg1"/>
                </a:solidFill>
              </a:rPr>
              <a:t> </a:t>
            </a:r>
          </a:p>
          <a:p>
            <a:pPr>
              <a:lnSpc>
                <a:spcPct val="150000"/>
              </a:lnSpc>
              <a:buFont typeface="Wingdings" charset="2"/>
              <a:buChar char="ü"/>
            </a:pPr>
            <a:r>
              <a:rPr lang="en-US" sz="2500" dirty="0" smtClean="0">
                <a:solidFill>
                  <a:schemeClr val="bg1"/>
                </a:solidFill>
              </a:rPr>
              <a:t> Technical expertise</a:t>
            </a:r>
          </a:p>
          <a:p>
            <a:pPr>
              <a:lnSpc>
                <a:spcPct val="150000"/>
              </a:lnSpc>
              <a:buFont typeface="Wingdings" charset="2"/>
              <a:buChar char="ü"/>
            </a:pPr>
            <a:r>
              <a:rPr lang="en-US" sz="2500" dirty="0" smtClean="0">
                <a:solidFill>
                  <a:schemeClr val="bg1"/>
                </a:solidFill>
              </a:rPr>
              <a:t> Background in L&amp;D</a:t>
            </a:r>
          </a:p>
          <a:p>
            <a:pPr>
              <a:lnSpc>
                <a:spcPct val="150000"/>
              </a:lnSpc>
              <a:buFont typeface="Wingdings" charset="2"/>
              <a:buChar char="ü"/>
            </a:pPr>
            <a:r>
              <a:rPr lang="en-US" sz="2500" dirty="0" smtClean="0">
                <a:solidFill>
                  <a:schemeClr val="bg1"/>
                </a:solidFill>
              </a:rPr>
              <a:t> Proven technology leader</a:t>
            </a:r>
          </a:p>
          <a:p>
            <a:pPr>
              <a:lnSpc>
                <a:spcPct val="150000"/>
              </a:lnSpc>
              <a:buFont typeface="Wingdings" charset="2"/>
              <a:buChar char="ü"/>
            </a:pPr>
            <a:r>
              <a:rPr lang="en-US" sz="2500" dirty="0" smtClean="0">
                <a:solidFill>
                  <a:schemeClr val="bg1"/>
                </a:solidFill>
              </a:rPr>
              <a:t> Thought leader in micro-learning</a:t>
            </a:r>
          </a:p>
          <a:p>
            <a:pPr marL="0" indent="0">
              <a:buNone/>
            </a:pPr>
            <a:endParaRPr lang="en-US" dirty="0" smtClean="0"/>
          </a:p>
          <a:p>
            <a:pPr marL="0" indent="0">
              <a:buNone/>
            </a:pPr>
            <a:endParaRPr lang="en-US" dirty="0" smtClean="0"/>
          </a:p>
          <a:p>
            <a:endParaRPr lang="en-US" dirty="0"/>
          </a:p>
        </p:txBody>
      </p:sp>
      <p:sp>
        <p:nvSpPr>
          <p:cNvPr id="10" name="Content Placeholder 9"/>
          <p:cNvSpPr>
            <a:spLocks noGrp="1"/>
          </p:cNvSpPr>
          <p:nvPr>
            <p:ph sz="quarter" idx="4"/>
          </p:nvPr>
        </p:nvSpPr>
        <p:spPr>
          <a:xfrm>
            <a:off x="6238877" y="2016226"/>
            <a:ext cx="5886447" cy="5314950"/>
          </a:xfrm>
        </p:spPr>
        <p:txBody>
          <a:bodyPr>
            <a:normAutofit/>
          </a:bodyPr>
          <a:lstStyle/>
          <a:p>
            <a:pPr>
              <a:lnSpc>
                <a:spcPct val="150000"/>
              </a:lnSpc>
              <a:buFont typeface="Wingdings" charset="2"/>
              <a:buChar char="ü"/>
            </a:pPr>
            <a:r>
              <a:rPr lang="en-US" sz="2500" dirty="0" smtClean="0">
                <a:solidFill>
                  <a:schemeClr val="bg1"/>
                </a:solidFill>
              </a:rPr>
              <a:t> Advocate for performance support</a:t>
            </a:r>
          </a:p>
          <a:p>
            <a:pPr>
              <a:lnSpc>
                <a:spcPct val="150000"/>
              </a:lnSpc>
              <a:buFont typeface="Wingdings" charset="2"/>
              <a:buChar char="ü"/>
            </a:pPr>
            <a:r>
              <a:rPr lang="en-US" sz="2500" dirty="0" smtClean="0">
                <a:solidFill>
                  <a:schemeClr val="bg1"/>
                </a:solidFill>
              </a:rPr>
              <a:t> High-quality content &amp; production</a:t>
            </a:r>
          </a:p>
          <a:p>
            <a:pPr>
              <a:lnSpc>
                <a:spcPct val="150000"/>
              </a:lnSpc>
              <a:buFont typeface="Wingdings" charset="2"/>
              <a:buChar char="ü"/>
            </a:pPr>
            <a:r>
              <a:rPr lang="en-US" sz="2500" dirty="0" smtClean="0">
                <a:solidFill>
                  <a:schemeClr val="bg1"/>
                </a:solidFill>
              </a:rPr>
              <a:t> Specific project management team</a:t>
            </a:r>
          </a:p>
          <a:p>
            <a:pPr>
              <a:lnSpc>
                <a:spcPct val="150000"/>
              </a:lnSpc>
              <a:buFont typeface="Wingdings" charset="2"/>
              <a:buChar char="ü"/>
            </a:pPr>
            <a:r>
              <a:rPr lang="en-US" sz="2500" dirty="0" smtClean="0">
                <a:solidFill>
                  <a:schemeClr val="bg1"/>
                </a:solidFill>
              </a:rPr>
              <a:t> Simple and flexible payment options</a:t>
            </a:r>
          </a:p>
          <a:p>
            <a:pPr>
              <a:lnSpc>
                <a:spcPct val="150000"/>
              </a:lnSpc>
              <a:buFont typeface="Wingdings" charset="2"/>
              <a:buChar char="ü"/>
            </a:pPr>
            <a:r>
              <a:rPr lang="en-US" sz="2500" dirty="0" smtClean="0">
                <a:solidFill>
                  <a:schemeClr val="bg1"/>
                </a:solidFill>
              </a:rPr>
              <a:t> Friendly people who </a:t>
            </a:r>
            <a:r>
              <a:rPr lang="en-US" sz="2500" b="1" dirty="0">
                <a:solidFill>
                  <a:srgbClr val="88BA24"/>
                </a:solidFill>
              </a:rPr>
              <a:t>CARE</a:t>
            </a:r>
          </a:p>
        </p:txBody>
      </p:sp>
      <p:sp>
        <p:nvSpPr>
          <p:cNvPr id="20" name="Title 1"/>
          <p:cNvSpPr txBox="1">
            <a:spLocks/>
          </p:cNvSpPr>
          <p:nvPr/>
        </p:nvSpPr>
        <p:spPr>
          <a:xfrm rot="625389">
            <a:off x="8647995" y="724573"/>
            <a:ext cx="5848350" cy="1325563"/>
          </a:xfrm>
          <a:prstGeom prst="rect">
            <a:avLst/>
          </a:prstGeom>
        </p:spPr>
        <p:txBody>
          <a:bodyPr/>
          <a:lstStyle>
            <a:lvl1pPr algn="l" defTabSz="914216"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solidFill>
                  <a:srgbClr val="F18B13"/>
                </a:solidFill>
                <a:latin typeface="KG Blank Space Sketch" panose="02000000000000000000" pitchFamily="2" charset="0"/>
              </a:rPr>
              <a:t>Partners</a:t>
            </a:r>
            <a:endParaRPr lang="en-US" dirty="0">
              <a:solidFill>
                <a:srgbClr val="F18B13"/>
              </a:solidFill>
              <a:latin typeface="KG Blank Space Sketch" panose="02000000000000000000" pitchFamily="2" charset="0"/>
            </a:endParaRPr>
          </a:p>
        </p:txBody>
      </p:sp>
      <p:sp>
        <p:nvSpPr>
          <p:cNvPr id="21" name="Arc 20"/>
          <p:cNvSpPr/>
          <p:nvPr/>
        </p:nvSpPr>
        <p:spPr>
          <a:xfrm rot="11450063">
            <a:off x="8537423" y="1289356"/>
            <a:ext cx="7963440" cy="341109"/>
          </a:xfrm>
          <a:prstGeom prst="arc">
            <a:avLst>
              <a:gd name="adj1" fmla="val 21020913"/>
              <a:gd name="adj2" fmla="val 0"/>
            </a:avLst>
          </a:prstGeom>
          <a:ln w="28575"/>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a:solidFill>
                <a:srgbClr val="5C5C5C"/>
              </a:solidFill>
            </a:endParaRPr>
          </a:p>
        </p:txBody>
      </p:sp>
      <p:cxnSp>
        <p:nvCxnSpPr>
          <p:cNvPr id="23" name="Straight Connector 22"/>
          <p:cNvCxnSpPr/>
          <p:nvPr/>
        </p:nvCxnSpPr>
        <p:spPr>
          <a:xfrm flipH="1">
            <a:off x="944563" y="2070201"/>
            <a:ext cx="10458453" cy="0"/>
          </a:xfrm>
          <a:prstGeom prst="line">
            <a:avLst/>
          </a:prstGeom>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81161448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521101" y="2625121"/>
            <a:ext cx="5778500" cy="1200329"/>
          </a:xfrm>
          <a:prstGeom prst="rect">
            <a:avLst/>
          </a:prstGeom>
          <a:noFill/>
        </p:spPr>
        <p:txBody>
          <a:bodyPr wrap="square" rtlCol="0">
            <a:spAutoFit/>
          </a:bodyPr>
          <a:lstStyle/>
          <a:p>
            <a:pPr algn="ctr"/>
            <a:r>
              <a:rPr lang="en-US" sz="7200" b="1" dirty="0" smtClean="0">
                <a:solidFill>
                  <a:srgbClr val="1557A1"/>
                </a:solidFill>
              </a:rPr>
              <a:t>Questions?</a:t>
            </a:r>
            <a:endParaRPr lang="en-US" sz="7200" b="1" dirty="0">
              <a:solidFill>
                <a:srgbClr val="1557A1"/>
              </a:solidFill>
            </a:endParaRPr>
          </a:p>
        </p:txBody>
      </p:sp>
      <p:sp>
        <p:nvSpPr>
          <p:cNvPr id="2" name="TextBox 1"/>
          <p:cNvSpPr txBox="1"/>
          <p:nvPr/>
        </p:nvSpPr>
        <p:spPr>
          <a:xfrm>
            <a:off x="8361576" y="301658"/>
            <a:ext cx="2743200" cy="1862048"/>
          </a:xfrm>
          <a:prstGeom prst="rect">
            <a:avLst/>
          </a:prstGeom>
          <a:noFill/>
        </p:spPr>
        <p:txBody>
          <a:bodyPr wrap="square" rtlCol="0">
            <a:spAutoFit/>
          </a:bodyPr>
          <a:lstStyle/>
          <a:p>
            <a:r>
              <a:rPr lang="en-US" sz="11500" dirty="0" smtClean="0">
                <a:solidFill>
                  <a:schemeClr val="bg1">
                    <a:lumMod val="95000"/>
                  </a:schemeClr>
                </a:solidFill>
                <a:latin typeface="Chalkduster" panose="03050602040202020205" pitchFamily="66" charset="0"/>
              </a:rPr>
              <a:t>?</a:t>
            </a:r>
            <a:endParaRPr lang="en-US" sz="11500" dirty="0">
              <a:solidFill>
                <a:schemeClr val="bg1">
                  <a:lumMod val="95000"/>
                </a:schemeClr>
              </a:solidFill>
              <a:latin typeface="Chalkduster" panose="03050602040202020205" pitchFamily="66" charset="0"/>
            </a:endParaRPr>
          </a:p>
        </p:txBody>
      </p:sp>
    </p:spTree>
    <p:extLst>
      <p:ext uri="{BB962C8B-B14F-4D97-AF65-F5344CB8AC3E}">
        <p14:creationId xmlns:p14="http://schemas.microsoft.com/office/powerpoint/2010/main" val="12490209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Oval 7"/>
          <p:cNvSpPr/>
          <p:nvPr/>
        </p:nvSpPr>
        <p:spPr>
          <a:xfrm>
            <a:off x="7404834" y="257675"/>
            <a:ext cx="4572000" cy="4572000"/>
          </a:xfrm>
          <a:prstGeom prst="ellipse">
            <a:avLst/>
          </a:prstGeom>
          <a:solidFill>
            <a:srgbClr val="88BA24">
              <a:alpha val="65098"/>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prstClr val="white"/>
              </a:solidFill>
            </a:endParaRPr>
          </a:p>
        </p:txBody>
      </p:sp>
      <p:sp>
        <p:nvSpPr>
          <p:cNvPr id="3" name="Content Placeholder 2"/>
          <p:cNvSpPr>
            <a:spLocks noGrp="1"/>
          </p:cNvSpPr>
          <p:nvPr>
            <p:ph idx="4294967295"/>
          </p:nvPr>
        </p:nvSpPr>
        <p:spPr>
          <a:xfrm>
            <a:off x="1314450" y="1895474"/>
            <a:ext cx="9620250" cy="4333875"/>
          </a:xfrm>
        </p:spPr>
        <p:txBody>
          <a:bodyPr>
            <a:normAutofit fontScale="92500" lnSpcReduction="10000"/>
          </a:bodyPr>
          <a:lstStyle/>
          <a:p>
            <a:pPr marL="514309" indent="-514309">
              <a:spcAft>
                <a:spcPts val="2400"/>
              </a:spcAft>
              <a:buFont typeface="+mj-lt"/>
              <a:buAutoNum type="arabicPeriod"/>
            </a:pPr>
            <a:r>
              <a:rPr lang="en-US" b="1" dirty="0" smtClean="0">
                <a:latin typeface="Tahoma" panose="020B0604030504040204" pitchFamily="34" charset="0"/>
                <a:ea typeface="Tahoma" panose="020B0604030504040204" pitchFamily="34" charset="0"/>
                <a:cs typeface="Tahoma" panose="020B0604030504040204" pitchFamily="34" charset="0"/>
              </a:rPr>
              <a:t>Demand from Modern Learners</a:t>
            </a:r>
          </a:p>
          <a:p>
            <a:pPr marL="514309" indent="-514309">
              <a:spcAft>
                <a:spcPts val="2400"/>
              </a:spcAft>
              <a:buFont typeface="+mj-lt"/>
              <a:buAutoNum type="arabicPeriod"/>
            </a:pPr>
            <a:r>
              <a:rPr lang="en-US" b="1" dirty="0"/>
              <a:t>Learner Fatigue &amp; Frustration</a:t>
            </a:r>
          </a:p>
          <a:p>
            <a:pPr marL="514309" indent="-514309">
              <a:spcAft>
                <a:spcPts val="2400"/>
              </a:spcAft>
              <a:buFont typeface="+mj-lt"/>
              <a:buAutoNum type="arabicPeriod"/>
            </a:pPr>
            <a:r>
              <a:rPr lang="en-US" b="1" dirty="0" smtClean="0"/>
              <a:t>Busy Work Environments</a:t>
            </a:r>
          </a:p>
          <a:p>
            <a:pPr marL="514309" indent="-514309">
              <a:spcAft>
                <a:spcPts val="2400"/>
              </a:spcAft>
              <a:buFont typeface="+mj-lt"/>
              <a:buAutoNum type="arabicPeriod"/>
            </a:pPr>
            <a:r>
              <a:rPr lang="en-US" b="1" dirty="0" smtClean="0"/>
              <a:t>Budget &amp; Resource Constraints</a:t>
            </a:r>
          </a:p>
          <a:p>
            <a:pPr marL="514309" indent="-514309">
              <a:spcAft>
                <a:spcPts val="2400"/>
              </a:spcAft>
              <a:buFont typeface="+mj-lt"/>
              <a:buAutoNum type="arabicPeriod"/>
            </a:pPr>
            <a:r>
              <a:rPr lang="en-US" b="1" dirty="0" smtClean="0"/>
              <a:t>Need to Reach More Learners </a:t>
            </a:r>
          </a:p>
          <a:p>
            <a:pPr marL="514309" indent="-514309">
              <a:spcAft>
                <a:spcPts val="2400"/>
              </a:spcAft>
              <a:buFont typeface="+mj-lt"/>
              <a:buAutoNum type="arabicPeriod"/>
            </a:pPr>
            <a:r>
              <a:rPr lang="en-US" b="1" dirty="0" smtClean="0"/>
              <a:t>Leverage Technology Advancements</a:t>
            </a:r>
          </a:p>
        </p:txBody>
      </p:sp>
      <p:sp>
        <p:nvSpPr>
          <p:cNvPr id="9" name="Title 8"/>
          <p:cNvSpPr>
            <a:spLocks noGrp="1"/>
          </p:cNvSpPr>
          <p:nvPr>
            <p:ph type="title" idx="4294967295"/>
          </p:nvPr>
        </p:nvSpPr>
        <p:spPr>
          <a:xfrm>
            <a:off x="7488543" y="223040"/>
            <a:ext cx="4476749" cy="4572000"/>
          </a:xfrm>
        </p:spPr>
        <p:txBody>
          <a:bodyPr>
            <a:normAutofit/>
          </a:bodyPr>
          <a:lstStyle/>
          <a:p>
            <a:pPr algn="ctr"/>
            <a:r>
              <a:rPr lang="en-US" sz="4800" dirty="0" smtClean="0">
                <a:solidFill>
                  <a:schemeClr val="bg1"/>
                </a:solidFill>
              </a:rPr>
              <a:t>6 Reasons Micro-Learning is Hot Today!</a:t>
            </a:r>
            <a:endParaRPr lang="en-US" sz="4800" dirty="0">
              <a:solidFill>
                <a:schemeClr val="bg1"/>
              </a:solidFill>
            </a:endParaRPr>
          </a:p>
        </p:txBody>
      </p:sp>
    </p:spTree>
    <p:extLst>
      <p:ext uri="{BB962C8B-B14F-4D97-AF65-F5344CB8AC3E}">
        <p14:creationId xmlns:p14="http://schemas.microsoft.com/office/powerpoint/2010/main" val="38501707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Oval 6"/>
          <p:cNvSpPr/>
          <p:nvPr/>
        </p:nvSpPr>
        <p:spPr>
          <a:xfrm>
            <a:off x="476249" y="1971675"/>
            <a:ext cx="4572000" cy="4572000"/>
          </a:xfrm>
          <a:prstGeom prst="ellipse">
            <a:avLst/>
          </a:prstGeom>
          <a:solidFill>
            <a:srgbClr val="88BA24">
              <a:alpha val="74902"/>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prstClr val="white"/>
              </a:solidFill>
            </a:endParaRPr>
          </a:p>
        </p:txBody>
      </p:sp>
      <p:sp>
        <p:nvSpPr>
          <p:cNvPr id="6" name="Title 5"/>
          <p:cNvSpPr>
            <a:spLocks noGrp="1"/>
          </p:cNvSpPr>
          <p:nvPr>
            <p:ph type="title" idx="4294967295"/>
          </p:nvPr>
        </p:nvSpPr>
        <p:spPr>
          <a:xfrm>
            <a:off x="674686" y="2849960"/>
            <a:ext cx="4175126" cy="3329780"/>
          </a:xfrm>
        </p:spPr>
        <p:txBody>
          <a:bodyPr>
            <a:noAutofit/>
          </a:bodyPr>
          <a:lstStyle/>
          <a:p>
            <a:pPr lvl="0" algn="ctr"/>
            <a:r>
              <a:rPr lang="en-US" sz="6000" dirty="0">
                <a:solidFill>
                  <a:schemeClr val="bg1"/>
                </a:solidFill>
              </a:rPr>
              <a:t>1</a:t>
            </a:r>
            <a:r>
              <a:rPr lang="en-US" sz="6000" dirty="0" smtClean="0">
                <a:solidFill>
                  <a:schemeClr val="bg1"/>
                </a:solidFill>
              </a:rPr>
              <a:t>. Demand From the Modern Learner </a:t>
            </a:r>
            <a:endParaRPr lang="en-US" sz="6000" dirty="0">
              <a:solidFill>
                <a:schemeClr val="bg1"/>
              </a:solidFill>
            </a:endParaRPr>
          </a:p>
        </p:txBody>
      </p:sp>
    </p:spTree>
    <p:extLst>
      <p:ext uri="{BB962C8B-B14F-4D97-AF65-F5344CB8AC3E}">
        <p14:creationId xmlns:p14="http://schemas.microsoft.com/office/powerpoint/2010/main" val="28921200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0" y="228599"/>
            <a:ext cx="5838825" cy="3633271"/>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idx="4294967295"/>
          </p:nvPr>
        </p:nvSpPr>
        <p:spPr>
          <a:xfrm>
            <a:off x="2238375" y="2947470"/>
            <a:ext cx="3533775" cy="914400"/>
          </a:xfrm>
        </p:spPr>
        <p:txBody>
          <a:bodyPr>
            <a:noAutofit/>
          </a:bodyPr>
          <a:lstStyle/>
          <a:p>
            <a:pPr algn="r"/>
            <a:r>
              <a:rPr lang="en-US" sz="2400" dirty="0" smtClean="0"/>
              <a:t>PROFILE OF A</a:t>
            </a:r>
            <a:br>
              <a:rPr lang="en-US" sz="2400" dirty="0" smtClean="0"/>
            </a:br>
            <a:r>
              <a:rPr lang="en-US" sz="2400" i="1" dirty="0" smtClean="0">
                <a:solidFill>
                  <a:srgbClr val="E04B37"/>
                </a:solidFill>
              </a:rPr>
              <a:t>MODERN LEARNER</a:t>
            </a:r>
            <a:endParaRPr lang="en-US" sz="1800" baseline="30000" dirty="0">
              <a:solidFill>
                <a:srgbClr val="E04B37"/>
              </a:solidFill>
            </a:endParaRPr>
          </a:p>
        </p:txBody>
      </p:sp>
      <p:sp>
        <p:nvSpPr>
          <p:cNvPr id="3" name="Content Placeholder 2"/>
          <p:cNvSpPr>
            <a:spLocks noGrp="1"/>
          </p:cNvSpPr>
          <p:nvPr>
            <p:ph idx="4294967295"/>
          </p:nvPr>
        </p:nvSpPr>
        <p:spPr>
          <a:xfrm>
            <a:off x="280987" y="380744"/>
            <a:ext cx="5348287" cy="1826930"/>
          </a:xfrm>
        </p:spPr>
        <p:txBody>
          <a:bodyPr>
            <a:noAutofit/>
          </a:bodyPr>
          <a:lstStyle/>
          <a:p>
            <a:pPr>
              <a:lnSpc>
                <a:spcPct val="120000"/>
              </a:lnSpc>
              <a:buFont typeface="Arial"/>
              <a:buChar char="•"/>
            </a:pPr>
            <a:r>
              <a:rPr lang="en-US" sz="2000" b="1" dirty="0" smtClean="0">
                <a:solidFill>
                  <a:srgbClr val="5C5C5C"/>
                </a:solidFill>
              </a:rPr>
              <a:t>Crave Instant Access to Information</a:t>
            </a:r>
          </a:p>
          <a:p>
            <a:pPr>
              <a:lnSpc>
                <a:spcPct val="120000"/>
              </a:lnSpc>
              <a:buFont typeface="Arial"/>
              <a:buChar char="•"/>
            </a:pPr>
            <a:r>
              <a:rPr lang="en-US" sz="2000" b="1" dirty="0" smtClean="0">
                <a:solidFill>
                  <a:srgbClr val="5C5C5C"/>
                </a:solidFill>
              </a:rPr>
              <a:t>Seek Social Validation</a:t>
            </a:r>
          </a:p>
          <a:p>
            <a:pPr>
              <a:lnSpc>
                <a:spcPct val="120000"/>
              </a:lnSpc>
              <a:buFont typeface="Arial"/>
              <a:buChar char="•"/>
            </a:pPr>
            <a:r>
              <a:rPr lang="en-US" sz="2000" b="1" dirty="0">
                <a:solidFill>
                  <a:srgbClr val="5C5C5C"/>
                </a:solidFill>
              </a:rPr>
              <a:t>Search Online </a:t>
            </a:r>
            <a:r>
              <a:rPr lang="en-US" sz="2000" b="1" dirty="0" smtClean="0">
                <a:solidFill>
                  <a:srgbClr val="5C5C5C"/>
                </a:solidFill>
              </a:rPr>
              <a:t>for Help at Work</a:t>
            </a:r>
          </a:p>
          <a:p>
            <a:pPr>
              <a:lnSpc>
                <a:spcPct val="120000"/>
              </a:lnSpc>
              <a:buFont typeface="Arial"/>
              <a:buChar char="•"/>
            </a:pPr>
            <a:r>
              <a:rPr lang="en-US" sz="2000" b="1" dirty="0" smtClean="0">
                <a:solidFill>
                  <a:srgbClr val="5C5C5C"/>
                </a:solidFill>
              </a:rPr>
              <a:t>Have </a:t>
            </a:r>
            <a:r>
              <a:rPr lang="en-US" sz="2000" b="1" dirty="0">
                <a:solidFill>
                  <a:srgbClr val="5C5C5C"/>
                </a:solidFill>
              </a:rPr>
              <a:t>Shorter Attention </a:t>
            </a:r>
            <a:r>
              <a:rPr lang="en-US" sz="2000" b="1" dirty="0" smtClean="0">
                <a:solidFill>
                  <a:srgbClr val="5C5C5C"/>
                </a:solidFill>
              </a:rPr>
              <a:t>Spans</a:t>
            </a:r>
            <a:endParaRPr lang="en-US" sz="2000" b="1" dirty="0">
              <a:solidFill>
                <a:srgbClr val="5C5C5C"/>
              </a:solidFill>
            </a:endParaRPr>
          </a:p>
          <a:p>
            <a:pPr>
              <a:lnSpc>
                <a:spcPct val="120000"/>
              </a:lnSpc>
              <a:buFont typeface="Arial"/>
              <a:buChar char="•"/>
            </a:pPr>
            <a:r>
              <a:rPr lang="en-US" sz="2000" b="1" dirty="0" smtClean="0">
                <a:solidFill>
                  <a:srgbClr val="5C5C5C"/>
                </a:solidFill>
              </a:rPr>
              <a:t>Comfortable </a:t>
            </a:r>
            <a:r>
              <a:rPr lang="en-US" sz="2000" b="1" dirty="0">
                <a:solidFill>
                  <a:srgbClr val="5C5C5C"/>
                </a:solidFill>
              </a:rPr>
              <a:t>with </a:t>
            </a:r>
            <a:r>
              <a:rPr lang="en-US" sz="2000" b="1" dirty="0" smtClean="0">
                <a:solidFill>
                  <a:srgbClr val="5C5C5C"/>
                </a:solidFill>
              </a:rPr>
              <a:t>Technology</a:t>
            </a:r>
          </a:p>
          <a:p>
            <a:pPr marL="0" indent="0">
              <a:lnSpc>
                <a:spcPct val="120000"/>
              </a:lnSpc>
              <a:buNone/>
            </a:pPr>
            <a:endParaRPr lang="en-US" sz="1800" b="1" dirty="0" smtClean="0">
              <a:solidFill>
                <a:srgbClr val="5C5C5C"/>
              </a:solidFill>
            </a:endParaRPr>
          </a:p>
          <a:p>
            <a:pPr marL="0" indent="0">
              <a:lnSpc>
                <a:spcPct val="120000"/>
              </a:lnSpc>
              <a:buNone/>
            </a:pPr>
            <a:endParaRPr lang="en-US" sz="1800" b="1" dirty="0" smtClean="0">
              <a:solidFill>
                <a:srgbClr val="5C5C5C"/>
              </a:solidFill>
            </a:endParaRPr>
          </a:p>
        </p:txBody>
      </p:sp>
    </p:spTree>
    <p:extLst>
      <p:ext uri="{BB962C8B-B14F-4D97-AF65-F5344CB8AC3E}">
        <p14:creationId xmlns:p14="http://schemas.microsoft.com/office/powerpoint/2010/main" val="14733326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Oval 3"/>
          <p:cNvSpPr/>
          <p:nvPr/>
        </p:nvSpPr>
        <p:spPr>
          <a:xfrm>
            <a:off x="3331168" y="105921"/>
            <a:ext cx="1771650" cy="1720656"/>
          </a:xfrm>
          <a:prstGeom prst="ellipse">
            <a:avLst/>
          </a:prstGeom>
          <a:solidFill>
            <a:schemeClr val="bg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prstClr val="white"/>
              </a:solidFill>
            </a:endParaRPr>
          </a:p>
        </p:txBody>
      </p:sp>
      <p:sp>
        <p:nvSpPr>
          <p:cNvPr id="8" name="Content Placeholder 7"/>
          <p:cNvSpPr>
            <a:spLocks noGrp="1"/>
          </p:cNvSpPr>
          <p:nvPr>
            <p:ph idx="4294967295"/>
          </p:nvPr>
        </p:nvSpPr>
        <p:spPr>
          <a:xfrm>
            <a:off x="333375" y="1642089"/>
            <a:ext cx="3460750" cy="4351338"/>
          </a:xfrm>
        </p:spPr>
        <p:txBody>
          <a:bodyPr>
            <a:normAutofit/>
          </a:bodyPr>
          <a:lstStyle/>
          <a:p>
            <a:pPr marL="0" indent="0">
              <a:buNone/>
            </a:pPr>
            <a:r>
              <a:rPr lang="en-US" dirty="0" smtClean="0">
                <a:solidFill>
                  <a:schemeClr val="bg1"/>
                </a:solidFill>
              </a:rPr>
              <a:t>The average attention </a:t>
            </a:r>
            <a:r>
              <a:rPr lang="en-US" dirty="0">
                <a:solidFill>
                  <a:schemeClr val="bg1"/>
                </a:solidFill>
              </a:rPr>
              <a:t>span of </a:t>
            </a:r>
            <a:r>
              <a:rPr lang="en-US" dirty="0" smtClean="0">
                <a:solidFill>
                  <a:schemeClr val="bg1"/>
                </a:solidFill>
              </a:rPr>
              <a:t/>
            </a:r>
            <a:br>
              <a:rPr lang="en-US" dirty="0" smtClean="0">
                <a:solidFill>
                  <a:schemeClr val="bg1"/>
                </a:solidFill>
              </a:rPr>
            </a:br>
            <a:r>
              <a:rPr lang="en-US" dirty="0" smtClean="0">
                <a:solidFill>
                  <a:schemeClr val="bg1"/>
                </a:solidFill>
              </a:rPr>
              <a:t>an </a:t>
            </a:r>
            <a:r>
              <a:rPr lang="en-US" dirty="0">
                <a:solidFill>
                  <a:schemeClr val="bg1"/>
                </a:solidFill>
              </a:rPr>
              <a:t>adult in the </a:t>
            </a:r>
            <a:r>
              <a:rPr lang="en-US" dirty="0" smtClean="0">
                <a:solidFill>
                  <a:schemeClr val="bg1"/>
                </a:solidFill>
              </a:rPr>
              <a:t/>
            </a:r>
            <a:br>
              <a:rPr lang="en-US" dirty="0" smtClean="0">
                <a:solidFill>
                  <a:schemeClr val="bg1"/>
                </a:solidFill>
              </a:rPr>
            </a:br>
            <a:r>
              <a:rPr lang="en-US" dirty="0" smtClean="0">
                <a:solidFill>
                  <a:schemeClr val="bg1"/>
                </a:solidFill>
              </a:rPr>
              <a:t>year </a:t>
            </a:r>
            <a:r>
              <a:rPr lang="en-US" dirty="0">
                <a:solidFill>
                  <a:schemeClr val="bg1"/>
                </a:solidFill>
              </a:rPr>
              <a:t>2000 was </a:t>
            </a:r>
            <a:r>
              <a:rPr lang="en-US" dirty="0" smtClean="0">
                <a:solidFill>
                  <a:schemeClr val="bg1"/>
                </a:solidFill>
              </a:rPr>
              <a:t/>
            </a:r>
            <a:br>
              <a:rPr lang="en-US" dirty="0" smtClean="0">
                <a:solidFill>
                  <a:schemeClr val="bg1"/>
                </a:solidFill>
              </a:rPr>
            </a:br>
            <a:r>
              <a:rPr lang="en-US" dirty="0" smtClean="0">
                <a:solidFill>
                  <a:schemeClr val="bg1"/>
                </a:solidFill>
              </a:rPr>
              <a:t>12 seconds</a:t>
            </a:r>
            <a:endParaRPr lang="en-US" dirty="0">
              <a:solidFill>
                <a:schemeClr val="bg1"/>
              </a:solidFill>
            </a:endParaRPr>
          </a:p>
        </p:txBody>
      </p:sp>
      <p:sp>
        <p:nvSpPr>
          <p:cNvPr id="3" name="Rectangle 2"/>
          <p:cNvSpPr/>
          <p:nvPr/>
        </p:nvSpPr>
        <p:spPr>
          <a:xfrm>
            <a:off x="3343160" y="414394"/>
            <a:ext cx="1737058" cy="1138773"/>
          </a:xfrm>
          <a:prstGeom prst="rect">
            <a:avLst/>
          </a:prstGeom>
        </p:spPr>
        <p:txBody>
          <a:bodyPr wrap="square">
            <a:spAutoFit/>
          </a:bodyPr>
          <a:lstStyle/>
          <a:p>
            <a:pPr algn="ctr"/>
            <a:r>
              <a:rPr lang="is-IS" sz="1700" dirty="0">
                <a:solidFill>
                  <a:srgbClr val="379EC7"/>
                </a:solidFill>
              </a:rPr>
              <a:t>The average </a:t>
            </a:r>
            <a:r>
              <a:rPr lang="is-IS" sz="1700" dirty="0" smtClean="0">
                <a:solidFill>
                  <a:srgbClr val="379EC7"/>
                </a:solidFill>
              </a:rPr>
              <a:t/>
            </a:r>
            <a:br>
              <a:rPr lang="is-IS" sz="1700" dirty="0" smtClean="0">
                <a:solidFill>
                  <a:srgbClr val="379EC7"/>
                </a:solidFill>
              </a:rPr>
            </a:br>
            <a:r>
              <a:rPr lang="is-IS" sz="1700" dirty="0" smtClean="0">
                <a:solidFill>
                  <a:srgbClr val="379EC7"/>
                </a:solidFill>
              </a:rPr>
              <a:t>attention </a:t>
            </a:r>
            <a:r>
              <a:rPr lang="is-IS" sz="1700" dirty="0">
                <a:solidFill>
                  <a:srgbClr val="379EC7"/>
                </a:solidFill>
              </a:rPr>
              <a:t>span of a goldfish is </a:t>
            </a:r>
            <a:r>
              <a:rPr lang="is-IS" sz="1700" dirty="0" smtClean="0">
                <a:solidFill>
                  <a:srgbClr val="379EC7"/>
                </a:solidFill>
              </a:rPr>
              <a:t/>
            </a:r>
            <a:br>
              <a:rPr lang="is-IS" sz="1700" dirty="0" smtClean="0">
                <a:solidFill>
                  <a:srgbClr val="379EC7"/>
                </a:solidFill>
              </a:rPr>
            </a:br>
            <a:r>
              <a:rPr lang="is-IS" sz="1700" dirty="0" smtClean="0">
                <a:solidFill>
                  <a:srgbClr val="379EC7"/>
                </a:solidFill>
              </a:rPr>
              <a:t>9 </a:t>
            </a:r>
            <a:r>
              <a:rPr lang="is-IS" sz="1700" dirty="0">
                <a:solidFill>
                  <a:srgbClr val="379EC7"/>
                </a:solidFill>
              </a:rPr>
              <a:t>seconds</a:t>
            </a:r>
            <a:r>
              <a:rPr lang="is-IS" sz="1700" dirty="0" smtClean="0">
                <a:solidFill>
                  <a:srgbClr val="379EC7"/>
                </a:solidFill>
              </a:rPr>
              <a:t>.</a:t>
            </a:r>
            <a:endParaRPr lang="en-US" sz="1700" dirty="0">
              <a:solidFill>
                <a:srgbClr val="379EC7"/>
              </a:solidFill>
            </a:endParaRPr>
          </a:p>
        </p:txBody>
      </p:sp>
      <p:sp>
        <p:nvSpPr>
          <p:cNvPr id="10" name="Content Placeholder 7"/>
          <p:cNvSpPr txBox="1">
            <a:spLocks/>
          </p:cNvSpPr>
          <p:nvPr/>
        </p:nvSpPr>
        <p:spPr>
          <a:xfrm>
            <a:off x="333375" y="4471635"/>
            <a:ext cx="3667125" cy="4351338"/>
          </a:xfrm>
          <a:prstGeom prst="rect">
            <a:avLst/>
          </a:prstGeom>
        </p:spPr>
        <p:txBody>
          <a:bodyPr vert="horz" lIns="91422" tIns="45712" rIns="91422" bIns="45712" rtlCol="0">
            <a:normAutofit/>
          </a:bodyPr>
          <a:lstStyle>
            <a:lvl1pPr marL="228555" indent="-228555" algn="l" defTabSz="91421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65" indent="-228555" algn="l" defTabSz="91421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0" indent="-228555" algn="l" defTabSz="914216" rtl="0" eaLnBrk="1" latinLnBrk="0" hangingPunct="1">
              <a:lnSpc>
                <a:spcPct val="90000"/>
              </a:lnSpc>
              <a:spcBef>
                <a:spcPts val="500"/>
              </a:spcBef>
              <a:buFont typeface="Arial" panose="020B0604020202020204" pitchFamily="34" charset="0"/>
              <a:buChar char="•"/>
              <a:defRPr sz="2100" kern="1200">
                <a:solidFill>
                  <a:schemeClr val="tx1"/>
                </a:solidFill>
                <a:latin typeface="+mn-lt"/>
                <a:ea typeface="+mn-ea"/>
                <a:cs typeface="+mn-cs"/>
              </a:defRPr>
            </a:lvl3pPr>
            <a:lvl4pPr marL="1599880" indent="-228555" algn="l" defTabSz="91421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90" indent="-228555" algn="l" defTabSz="91421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5" algn="l" defTabSz="91421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7" indent="-228555" algn="l" defTabSz="91421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5" algn="l" defTabSz="91421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5" algn="l" defTabSz="91421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smtClean="0">
                <a:solidFill>
                  <a:prstClr val="white"/>
                </a:solidFill>
              </a:rPr>
              <a:t>Today </a:t>
            </a:r>
            <a:r>
              <a:rPr lang="is-IS" b="1" dirty="0" smtClean="0">
                <a:solidFill>
                  <a:prstClr val="white"/>
                </a:solidFill>
              </a:rPr>
              <a:t>it is down to about 8 seconds</a:t>
            </a:r>
            <a:endParaRPr lang="en-US" b="1" dirty="0">
              <a:solidFill>
                <a:prstClr val="white"/>
              </a:solidFill>
            </a:endParaRPr>
          </a:p>
        </p:txBody>
      </p:sp>
      <p:sp>
        <p:nvSpPr>
          <p:cNvPr id="12" name="Oval 11"/>
          <p:cNvSpPr/>
          <p:nvPr/>
        </p:nvSpPr>
        <p:spPr>
          <a:xfrm>
            <a:off x="6241270" y="1507709"/>
            <a:ext cx="421525" cy="427842"/>
          </a:xfrm>
          <a:prstGeom prst="ellipse">
            <a:avLst/>
          </a:prstGeom>
          <a:solidFill>
            <a:schemeClr val="bg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prstClr val="white"/>
              </a:solidFill>
            </a:endParaRPr>
          </a:p>
        </p:txBody>
      </p:sp>
      <p:sp>
        <p:nvSpPr>
          <p:cNvPr id="13" name="Oval 12"/>
          <p:cNvSpPr/>
          <p:nvPr/>
        </p:nvSpPr>
        <p:spPr>
          <a:xfrm>
            <a:off x="5267167" y="966249"/>
            <a:ext cx="645405" cy="655077"/>
          </a:xfrm>
          <a:prstGeom prst="ellipse">
            <a:avLst/>
          </a:prstGeom>
          <a:solidFill>
            <a:schemeClr val="bg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prstClr val="white"/>
              </a:solidFill>
            </a:endParaRPr>
          </a:p>
        </p:txBody>
      </p:sp>
      <p:sp>
        <p:nvSpPr>
          <p:cNvPr id="14" name="Oval 13"/>
          <p:cNvSpPr/>
          <p:nvPr/>
        </p:nvSpPr>
        <p:spPr>
          <a:xfrm>
            <a:off x="6662795" y="1974171"/>
            <a:ext cx="271375" cy="275442"/>
          </a:xfrm>
          <a:prstGeom prst="ellipse">
            <a:avLst/>
          </a:prstGeom>
          <a:solidFill>
            <a:schemeClr val="bg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9281062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Content Placeholder 7"/>
          <p:cNvSpPr>
            <a:spLocks noGrp="1"/>
          </p:cNvSpPr>
          <p:nvPr>
            <p:ph idx="4294967295"/>
          </p:nvPr>
        </p:nvSpPr>
        <p:spPr>
          <a:xfrm>
            <a:off x="6959600" y="1533828"/>
            <a:ext cx="4187312" cy="4257372"/>
          </a:xfrm>
        </p:spPr>
        <p:txBody>
          <a:bodyPr>
            <a:normAutofit fontScale="92500" lnSpcReduction="10000"/>
          </a:bodyPr>
          <a:lstStyle/>
          <a:p>
            <a:pPr>
              <a:buFont typeface="Arial"/>
              <a:buChar char="•"/>
            </a:pPr>
            <a:r>
              <a:rPr lang="en-US" dirty="0" smtClean="0">
                <a:solidFill>
                  <a:schemeClr val="tx2"/>
                </a:solidFill>
              </a:rPr>
              <a:t>American workers check their mobile phones approximately 8 billion times a day</a:t>
            </a:r>
          </a:p>
          <a:p>
            <a:pPr>
              <a:buFont typeface="Arial"/>
              <a:buChar char="•"/>
            </a:pPr>
            <a:endParaRPr lang="en-US" dirty="0">
              <a:solidFill>
                <a:schemeClr val="tx2"/>
              </a:solidFill>
            </a:endParaRPr>
          </a:p>
          <a:p>
            <a:pPr>
              <a:buFont typeface="Arial"/>
              <a:buChar char="•"/>
            </a:pPr>
            <a:r>
              <a:rPr lang="en-US" dirty="0" smtClean="0">
                <a:solidFill>
                  <a:schemeClr val="tx2"/>
                </a:solidFill>
              </a:rPr>
              <a:t>The average worker is 150 times per day</a:t>
            </a:r>
          </a:p>
          <a:p>
            <a:pPr>
              <a:buFont typeface="Arial"/>
              <a:buChar char="•"/>
            </a:pPr>
            <a:endParaRPr lang="en-US" dirty="0" smtClean="0">
              <a:solidFill>
                <a:schemeClr val="tx2"/>
              </a:solidFill>
            </a:endParaRPr>
          </a:p>
          <a:p>
            <a:pPr>
              <a:buFont typeface="Arial"/>
              <a:buChar char="•"/>
            </a:pPr>
            <a:r>
              <a:rPr lang="en-US" dirty="0" smtClean="0">
                <a:solidFill>
                  <a:schemeClr val="tx2"/>
                </a:solidFill>
              </a:rPr>
              <a:t>In other words, that is where employees spend their time</a:t>
            </a:r>
          </a:p>
        </p:txBody>
      </p:sp>
      <p:sp>
        <p:nvSpPr>
          <p:cNvPr id="4" name="Cloud Callout 3"/>
          <p:cNvSpPr/>
          <p:nvPr/>
        </p:nvSpPr>
        <p:spPr>
          <a:xfrm>
            <a:off x="265471" y="252977"/>
            <a:ext cx="2172929" cy="1612490"/>
          </a:xfrm>
          <a:prstGeom prst="cloudCallout">
            <a:avLst>
              <a:gd name="adj1" fmla="val 46107"/>
              <a:gd name="adj2" fmla="val 84794"/>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437535" y="766834"/>
            <a:ext cx="2000865" cy="584775"/>
          </a:xfrm>
          <a:prstGeom prst="rect">
            <a:avLst/>
          </a:prstGeom>
        </p:spPr>
        <p:txBody>
          <a:bodyPr wrap="square">
            <a:spAutoFit/>
          </a:bodyPr>
          <a:lstStyle/>
          <a:p>
            <a:r>
              <a:rPr lang="en-US" sz="3200" dirty="0" smtClean="0">
                <a:solidFill>
                  <a:srgbClr val="1C1C1C"/>
                </a:solidFill>
                <a:latin typeface="ScriptoramaJF" pitchFamily="50" charset="0"/>
              </a:rPr>
              <a:t>WHAT!?</a:t>
            </a:r>
            <a:endParaRPr lang="en-US" sz="3200" baseline="30000" dirty="0">
              <a:solidFill>
                <a:srgbClr val="1C1C1C"/>
              </a:solidFill>
              <a:latin typeface="ScriptoramaJF" pitchFamily="50" charset="0"/>
            </a:endParaRPr>
          </a:p>
        </p:txBody>
      </p:sp>
      <p:sp>
        <p:nvSpPr>
          <p:cNvPr id="3" name="Rectangle 2"/>
          <p:cNvSpPr/>
          <p:nvPr/>
        </p:nvSpPr>
        <p:spPr>
          <a:xfrm>
            <a:off x="4375150" y="252977"/>
            <a:ext cx="6845300" cy="619785"/>
          </a:xfrm>
          <a:prstGeom prst="rect">
            <a:avLst/>
          </a:prstGeom>
        </p:spPr>
        <p:txBody>
          <a:bodyPr wrap="square">
            <a:spAutoFit/>
          </a:bodyPr>
          <a:lstStyle/>
          <a:p>
            <a:pPr>
              <a:lnSpc>
                <a:spcPct val="120000"/>
              </a:lnSpc>
            </a:pPr>
            <a:r>
              <a:rPr lang="en-US" sz="3200" b="1" dirty="0">
                <a:solidFill>
                  <a:srgbClr val="1C1C1C"/>
                </a:solidFill>
              </a:rPr>
              <a:t>Modern Learners Are Mobile</a:t>
            </a:r>
          </a:p>
        </p:txBody>
      </p:sp>
    </p:spTree>
    <p:extLst>
      <p:ext uri="{BB962C8B-B14F-4D97-AF65-F5344CB8AC3E}">
        <p14:creationId xmlns:p14="http://schemas.microsoft.com/office/powerpoint/2010/main" val="3134126776"/>
      </p:ext>
    </p:extLst>
  </p:cSld>
  <p:clrMapOvr>
    <a:masterClrMapping/>
  </p:clrMapOvr>
  <p:timing>
    <p:tnLst>
      <p:par>
        <p:cTn id="1" dur="indefinite" restart="never" nodeType="tmRoot"/>
      </p:par>
    </p:tnLst>
  </p:timing>
</p:sld>
</file>

<file path=ppt/theme/theme1.xml><?xml version="1.0" encoding="utf-8"?>
<a:theme xmlns:a="http://schemas.openxmlformats.org/drawingml/2006/main" name="PrositionsTheme16by9">
  <a:themeElements>
    <a:clrScheme name="Custom 1">
      <a:dk1>
        <a:srgbClr val="5C5C5C"/>
      </a:dk1>
      <a:lt1>
        <a:sysClr val="window" lastClr="FFFFFF"/>
      </a:lt1>
      <a:dk2>
        <a:srgbClr val="1C1C1C"/>
      </a:dk2>
      <a:lt2>
        <a:srgbClr val="F0F0F0"/>
      </a:lt2>
      <a:accent1>
        <a:srgbClr val="035084"/>
      </a:accent1>
      <a:accent2>
        <a:srgbClr val="379EC7"/>
      </a:accent2>
      <a:accent3>
        <a:srgbClr val="88BA24"/>
      </a:accent3>
      <a:accent4>
        <a:srgbClr val="F18B13"/>
      </a:accent4>
      <a:accent5>
        <a:srgbClr val="F0F0F0"/>
      </a:accent5>
      <a:accent6>
        <a:srgbClr val="5C5C5C"/>
      </a:accent6>
      <a:hlink>
        <a:srgbClr val="379EC7"/>
      </a:hlink>
      <a:folHlink>
        <a:srgbClr val="7030A0"/>
      </a:folHlink>
    </a:clrScheme>
    <a:fontScheme name="PrositionsFonts">
      <a:majorFont>
        <a:latin typeface="Impact"/>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ositionsTheme16by9" id="{902D2868-2FF7-403B-973A-57FB2CF26EF1}" vid="{09C8BBAD-C7A1-4558-B000-EE90418473E5}"/>
    </a:ext>
  </a:extLst>
</a:theme>
</file>

<file path=ppt/theme/theme2.xml><?xml version="1.0" encoding="utf-8"?>
<a:theme xmlns:a="http://schemas.openxmlformats.org/drawingml/2006/main" name="1_PrositionsTheme16by9">
  <a:themeElements>
    <a:clrScheme name="Custom 1">
      <a:dk1>
        <a:srgbClr val="5C5C5C"/>
      </a:dk1>
      <a:lt1>
        <a:sysClr val="window" lastClr="FFFFFF"/>
      </a:lt1>
      <a:dk2>
        <a:srgbClr val="1C1C1C"/>
      </a:dk2>
      <a:lt2>
        <a:srgbClr val="F0F0F0"/>
      </a:lt2>
      <a:accent1>
        <a:srgbClr val="035084"/>
      </a:accent1>
      <a:accent2>
        <a:srgbClr val="379EC7"/>
      </a:accent2>
      <a:accent3>
        <a:srgbClr val="88BA24"/>
      </a:accent3>
      <a:accent4>
        <a:srgbClr val="F18B13"/>
      </a:accent4>
      <a:accent5>
        <a:srgbClr val="F0F0F0"/>
      </a:accent5>
      <a:accent6>
        <a:srgbClr val="5C5C5C"/>
      </a:accent6>
      <a:hlink>
        <a:srgbClr val="379EC7"/>
      </a:hlink>
      <a:folHlink>
        <a:srgbClr val="7030A0"/>
      </a:folHlink>
    </a:clrScheme>
    <a:fontScheme name="PrositionsFonts">
      <a:majorFont>
        <a:latin typeface="Impact"/>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ositionsTheme16by9" id="{902D2868-2FF7-403B-973A-57FB2CF26EF1}" vid="{09C8BBAD-C7A1-4558-B000-EE90418473E5}"/>
    </a:ext>
  </a:extLst>
</a:theme>
</file>

<file path=ppt/theme/theme3.xml><?xml version="1.0" encoding="utf-8"?>
<a:theme xmlns:a="http://schemas.openxmlformats.org/drawingml/2006/main" name="2_PrositionsTheme16by9">
  <a:themeElements>
    <a:clrScheme name="Custom 1">
      <a:dk1>
        <a:srgbClr val="5C5C5C"/>
      </a:dk1>
      <a:lt1>
        <a:sysClr val="window" lastClr="FFFFFF"/>
      </a:lt1>
      <a:dk2>
        <a:srgbClr val="1C1C1C"/>
      </a:dk2>
      <a:lt2>
        <a:srgbClr val="F0F0F0"/>
      </a:lt2>
      <a:accent1>
        <a:srgbClr val="035084"/>
      </a:accent1>
      <a:accent2>
        <a:srgbClr val="379EC7"/>
      </a:accent2>
      <a:accent3>
        <a:srgbClr val="88BA24"/>
      </a:accent3>
      <a:accent4>
        <a:srgbClr val="F18B13"/>
      </a:accent4>
      <a:accent5>
        <a:srgbClr val="F0F0F0"/>
      </a:accent5>
      <a:accent6>
        <a:srgbClr val="5C5C5C"/>
      </a:accent6>
      <a:hlink>
        <a:srgbClr val="379EC7"/>
      </a:hlink>
      <a:folHlink>
        <a:srgbClr val="7030A0"/>
      </a:folHlink>
    </a:clrScheme>
    <a:fontScheme name="PrositionsFonts">
      <a:majorFont>
        <a:latin typeface="Impact"/>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ositionsTheme16by9" id="{902D2868-2FF7-403B-973A-57FB2CF26EF1}" vid="{09C8BBAD-C7A1-4558-B000-EE90418473E5}"/>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PrositionsTheme16by9</Template>
  <TotalTime>33538</TotalTime>
  <Words>2203</Words>
  <Application>Microsoft Office PowerPoint</Application>
  <PresentationFormat>Widescreen</PresentationFormat>
  <Paragraphs>404</Paragraphs>
  <Slides>48</Slides>
  <Notes>48</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48</vt:i4>
      </vt:variant>
    </vt:vector>
  </HeadingPairs>
  <TitlesOfParts>
    <vt:vector size="63" baseType="lpstr">
      <vt:lpstr>Arial</vt:lpstr>
      <vt:lpstr>Arial Black</vt:lpstr>
      <vt:lpstr>Arial Narrow</vt:lpstr>
      <vt:lpstr>Calibri</vt:lpstr>
      <vt:lpstr>Chalkduster</vt:lpstr>
      <vt:lpstr>Impact</vt:lpstr>
      <vt:lpstr>KG Blank Space Sketch</vt:lpstr>
      <vt:lpstr>MV Boli</vt:lpstr>
      <vt:lpstr>Permanent Marker</vt:lpstr>
      <vt:lpstr>ScriptoramaJF</vt:lpstr>
      <vt:lpstr>Tahoma</vt:lpstr>
      <vt:lpstr>Wingdings</vt:lpstr>
      <vt:lpstr>PrositionsTheme16by9</vt:lpstr>
      <vt:lpstr>1_PrositionsTheme16by9</vt:lpstr>
      <vt:lpstr>2_PrositionsTheme16by9</vt:lpstr>
      <vt:lpstr>PowerPoint Presentation</vt:lpstr>
      <vt:lpstr>PowerPoint Presentation</vt:lpstr>
      <vt:lpstr>Newest Trends in Learning</vt:lpstr>
      <vt:lpstr>Micro-Learning</vt:lpstr>
      <vt:lpstr>6 Reasons Micro-Learning is Hot Today!</vt:lpstr>
      <vt:lpstr>1. Demand From the Modern Learner </vt:lpstr>
      <vt:lpstr>PROFILE OF A MODERN LEARNER</vt:lpstr>
      <vt:lpstr>PowerPoint Presentation</vt:lpstr>
      <vt:lpstr>PowerPoint Presentation</vt:lpstr>
      <vt:lpstr>PowerPoint Presentation</vt:lpstr>
      <vt:lpstr>PowerPoint Presentation</vt:lpstr>
      <vt:lpstr>The power of micro-video</vt:lpstr>
      <vt:lpstr>Why Not Just Use YouTube?</vt:lpstr>
      <vt:lpstr>Expectations Have Changed</vt:lpstr>
      <vt:lpstr>PowerPoint Presentation</vt:lpstr>
      <vt:lpstr>2. Learner Fatigue and Frustration</vt:lpstr>
      <vt:lpstr>PowerPoint Presentation</vt:lpstr>
      <vt:lpstr>PowerPoint Presentation</vt:lpstr>
      <vt:lpstr>PowerPoint Presentation</vt:lpstr>
      <vt:lpstr>Legacy LMS  may not truly support mobile or micro!</vt:lpstr>
      <vt:lpstr>3. Busy Work Environment</vt:lpstr>
      <vt:lpstr>PowerPoint Presentation</vt:lpstr>
      <vt:lpstr>PowerPoint Presentation</vt:lpstr>
      <vt:lpstr>PowerPoint Presentation</vt:lpstr>
      <vt:lpstr>4. Budget &amp; Resource Constraints</vt:lpstr>
      <vt:lpstr>PowerPoint Presentation</vt:lpstr>
      <vt:lpstr>5. Need to Reach More Learners</vt:lpstr>
      <vt:lpstr>82% of Workers Don’t Have Desks!</vt:lpstr>
      <vt:lpstr>PowerPoint Presentation</vt:lpstr>
      <vt:lpstr>PowerPoint Presentation</vt:lpstr>
      <vt:lpstr>6. Leverage Technology Advances</vt:lpstr>
      <vt:lpstr>PowerPoint Presentation</vt:lpstr>
      <vt:lpstr>Buyer beware!     Pinch to zoom  is a retrofit!</vt:lpstr>
      <vt:lpstr>Mobile Design Differences</vt:lpstr>
      <vt:lpstr>PowerPoint Presentation</vt:lpstr>
      <vt:lpstr>Another tool for our belt</vt:lpstr>
      <vt:lpstr>Micro-Learning Formats </vt:lpstr>
      <vt:lpstr>Best Micro-Learning</vt:lpstr>
      <vt:lpstr>Part of a Blended Program </vt:lpstr>
      <vt:lpstr>PowerPoint Presentation</vt:lpstr>
      <vt:lpstr>PowerPoint Presentation</vt:lpstr>
      <vt:lpstr>PowerPoint Presentation</vt:lpstr>
      <vt:lpstr>PowerPoint Presentation</vt:lpstr>
      <vt:lpstr>WHEN TO USE PERFORMANCE SUPPORT</vt:lpstr>
      <vt:lpstr>VERY FLEXIBLE DELIVERY OPTIONS</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Development Trifecta</dc:title>
  <dc:creator>Frank Russell</dc:creator>
  <cp:lastModifiedBy>Ellen Held</cp:lastModifiedBy>
  <cp:revision>647</cp:revision>
  <cp:lastPrinted>2017-07-10T14:35:23Z</cp:lastPrinted>
  <dcterms:created xsi:type="dcterms:W3CDTF">2015-06-04T20:25:33Z</dcterms:created>
  <dcterms:modified xsi:type="dcterms:W3CDTF">2017-08-22T18:12:18Z</dcterms:modified>
</cp:coreProperties>
</file>